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mp4"/>
  <Default Extension="rels" ContentType="application/vnd.openxmlformats-package.relationships+xml"/>
  <Default Extension="m4a" ContentType="audio/mp4"/>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56" r:id="rId2"/>
    <p:sldId id="257" r:id="rId3"/>
    <p:sldId id="276" r:id="rId4"/>
    <p:sldId id="280" r:id="rId5"/>
    <p:sldId id="288" r:id="rId6"/>
    <p:sldId id="258" r:id="rId7"/>
    <p:sldId id="259" r:id="rId8"/>
    <p:sldId id="281" r:id="rId9"/>
    <p:sldId id="278" r:id="rId10"/>
    <p:sldId id="277" r:id="rId11"/>
    <p:sldId id="260" r:id="rId12"/>
    <p:sldId id="282" r:id="rId13"/>
    <p:sldId id="261" r:id="rId14"/>
    <p:sldId id="262" r:id="rId15"/>
    <p:sldId id="263" r:id="rId16"/>
    <p:sldId id="275" r:id="rId17"/>
    <p:sldId id="283" r:id="rId18"/>
    <p:sldId id="285" r:id="rId19"/>
    <p:sldId id="284" r:id="rId20"/>
    <p:sldId id="264" r:id="rId21"/>
    <p:sldId id="286" r:id="rId22"/>
    <p:sldId id="270" r:id="rId23"/>
    <p:sldId id="271" r:id="rId24"/>
    <p:sldId id="272" r:id="rId25"/>
    <p:sldId id="266" r:id="rId26"/>
    <p:sldId id="267" r:id="rId27"/>
    <p:sldId id="287" r:id="rId28"/>
    <p:sldId id="289" r:id="rId29"/>
    <p:sldId id="268" r:id="rId30"/>
    <p:sldId id="269" r:id="rId31"/>
    <p:sldId id="273" r:id="rId32"/>
    <p:sldId id="274"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357114C-078E-9549-8C23-255D28DE9FEF}">
          <p14:sldIdLst>
            <p14:sldId id="256"/>
            <p14:sldId id="257"/>
            <p14:sldId id="276"/>
            <p14:sldId id="280"/>
            <p14:sldId id="288"/>
            <p14:sldId id="258"/>
            <p14:sldId id="259"/>
            <p14:sldId id="281"/>
            <p14:sldId id="278"/>
            <p14:sldId id="277"/>
            <p14:sldId id="260"/>
            <p14:sldId id="282"/>
            <p14:sldId id="261"/>
            <p14:sldId id="262"/>
            <p14:sldId id="263"/>
            <p14:sldId id="275"/>
            <p14:sldId id="283"/>
            <p14:sldId id="285"/>
            <p14:sldId id="284"/>
            <p14:sldId id="264"/>
            <p14:sldId id="286"/>
            <p14:sldId id="270"/>
            <p14:sldId id="271"/>
            <p14:sldId id="272"/>
            <p14:sldId id="266"/>
            <p14:sldId id="267"/>
            <p14:sldId id="287"/>
            <p14:sldId id="289"/>
            <p14:sldId id="268"/>
            <p14:sldId id="269"/>
            <p14:sldId id="27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53"/>
    <p:restoredTop sz="67422"/>
  </p:normalViewPr>
  <p:slideViewPr>
    <p:cSldViewPr snapToGrid="0" snapToObjects="1">
      <p:cViewPr varScale="1">
        <p:scale>
          <a:sx n="64" d="100"/>
          <a:sy n="64" d="100"/>
        </p:scale>
        <p:origin x="1816" y="16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JPG>
</file>

<file path=ppt/media/image5.JPG>
</file>

<file path=ppt/media/image6.jp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p4>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5D22E1-C3FC-B543-94DF-D85B1AC2AD2B}" type="datetimeFigureOut">
              <a:rPr lang="en-US" smtClean="0"/>
              <a:t>5/16/17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F7509F-3F27-0244-8BFE-DC44E8BF0799}" type="slidenum">
              <a:rPr lang="en-US" smtClean="0"/>
              <a:t>‹#›</a:t>
            </a:fld>
            <a:endParaRPr lang="en-US"/>
          </a:p>
        </p:txBody>
      </p:sp>
    </p:spTree>
    <p:extLst>
      <p:ext uri="{BB962C8B-B14F-4D97-AF65-F5344CB8AC3E}">
        <p14:creationId xmlns:p14="http://schemas.microsoft.com/office/powerpoint/2010/main" val="846027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1</a:t>
            </a:fld>
            <a:endParaRPr lang="en-US"/>
          </a:p>
        </p:txBody>
      </p:sp>
    </p:spTree>
    <p:extLst>
      <p:ext uri="{BB962C8B-B14F-4D97-AF65-F5344CB8AC3E}">
        <p14:creationId xmlns:p14="http://schemas.microsoft.com/office/powerpoint/2010/main" val="18936244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It is a commonly used command language with a series of short text strings which can be used to manage modems’ behaviors. Although AT commands and OBD-II PIDs are both commands sent from the application, they are totally different. The application uses AT commands to change settings of the OBD-II scanner. As mentioned above, EML 327 is the core part of an OBD-II scanner. It</a:t>
            </a:r>
            <a:r>
              <a:rPr lang="en-US" sz="1200" kern="1200" baseline="0" dirty="0" smtClean="0">
                <a:solidFill>
                  <a:schemeClr val="tx1"/>
                </a:solidFill>
                <a:effectLst/>
                <a:latin typeface="+mn-lt"/>
                <a:ea typeface="+mn-ea"/>
                <a:cs typeface="+mn-cs"/>
              </a:rPr>
              <a:t> is a kind of modem and</a:t>
            </a:r>
            <a:r>
              <a:rPr lang="en-US" sz="1200" kern="1200" dirty="0" smtClean="0">
                <a:solidFill>
                  <a:schemeClr val="tx1"/>
                </a:solidFill>
                <a:effectLst/>
                <a:latin typeface="+mn-lt"/>
                <a:ea typeface="+mn-ea"/>
                <a:cs typeface="+mn-cs"/>
              </a:rPr>
              <a:t> it is fully configurable with AT commands.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An AT command is firstly created by the application and then it is transferred from the phone to the scanner by using UART and WTCP. Once the scanner has received that AT command, it can tell it and know what to do next. It will also give a response to the sender to let it know whether the command works or not. In a word, AT commands are used to communicate with the OBD-II scanner and OBD-II PIDs are commands used communicate with OBD-II systems.</a:t>
            </a:r>
          </a:p>
          <a:p>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10</a:t>
            </a:fld>
            <a:endParaRPr lang="en-US"/>
          </a:p>
        </p:txBody>
      </p:sp>
    </p:spTree>
    <p:extLst>
      <p:ext uri="{BB962C8B-B14F-4D97-AF65-F5344CB8AC3E}">
        <p14:creationId xmlns:p14="http://schemas.microsoft.com/office/powerpoint/2010/main" val="14618910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User requirements. These are requirements written from the point of end-users and they describe the functions that the product must have. </a:t>
            </a:r>
            <a:r>
              <a:rPr lang="en-US" dirty="0" smtClean="0"/>
              <a:t>Dr. Elliott Forbes had played</a:t>
            </a:r>
            <a:r>
              <a:rPr lang="en-US" baseline="0" dirty="0" smtClean="0"/>
              <a:t> the role of the user.  Users want to have access the cars’ systems. Users want to get diagnostic troubles codes associated with kinds of problems in cars. Users want to record driving behaviors from one route to anther route. Users want to know how long and how far they have been driving on specific date.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  F</a:t>
            </a:r>
            <a:r>
              <a:rPr lang="en-US" sz="1200" kern="1200" dirty="0" smtClean="0">
                <a:solidFill>
                  <a:schemeClr val="tx1"/>
                </a:solidFill>
                <a:effectLst/>
                <a:latin typeface="+mn-lt"/>
                <a:ea typeface="+mn-ea"/>
                <a:cs typeface="+mn-cs"/>
              </a:rPr>
              <a:t>unctional requirements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are detailed specifications describing the basic functions the system must have.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Non-functional requirements are requirements defining characteristics the system should have.</a:t>
            </a:r>
            <a:r>
              <a:rPr lang="en-US" dirty="0" smtClean="0">
                <a:effectLst/>
              </a:rPr>
              <a:t> It is </a:t>
            </a:r>
            <a:r>
              <a:rPr lang="en-US" sz="1200" kern="1200" dirty="0" smtClean="0">
                <a:solidFill>
                  <a:schemeClr val="tx1"/>
                </a:solidFill>
                <a:effectLst/>
                <a:latin typeface="+mn-lt"/>
                <a:ea typeface="+mn-ea"/>
                <a:cs typeface="+mn-cs"/>
              </a:rPr>
              <a:t>also called system features (e.g., Usability, testability, reliability</a:t>
            </a:r>
            <a:r>
              <a:rPr lang="en-US" dirty="0" smtClean="0">
                <a:effectLst/>
              </a:rPr>
              <a:t> ,</a:t>
            </a:r>
            <a:r>
              <a:rPr lang="en-US" sz="1200" kern="1200" dirty="0" smtClean="0">
                <a:solidFill>
                  <a:schemeClr val="tx1"/>
                </a:solidFill>
                <a:effectLst/>
                <a:latin typeface="+mn-lt"/>
                <a:ea typeface="+mn-ea"/>
                <a:cs typeface="+mn-cs"/>
              </a:rPr>
              <a:t> security</a:t>
            </a:r>
            <a:r>
              <a:rPr lang="en-US" dirty="0" smtClean="0">
                <a:effectLst/>
              </a:rPr>
              <a:t> </a:t>
            </a:r>
            <a:r>
              <a:rPr lang="en-US" sz="1200" kern="1200" dirty="0" smtClean="0">
                <a:solidFill>
                  <a:schemeClr val="tx1"/>
                </a:solidFill>
                <a:effectLst/>
                <a:latin typeface="+mn-lt"/>
                <a:ea typeface="+mn-ea"/>
                <a:cs typeface="+mn-cs"/>
              </a:rPr>
              <a:t>). </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11</a:t>
            </a:fld>
            <a:endParaRPr lang="en-US"/>
          </a:p>
        </p:txBody>
      </p:sp>
    </p:spTree>
    <p:extLst>
      <p:ext uri="{BB962C8B-B14F-4D97-AF65-F5344CB8AC3E}">
        <p14:creationId xmlns:p14="http://schemas.microsoft.com/office/powerpoint/2010/main" val="9273316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format is taken from one of my classes,</a:t>
            </a:r>
            <a:r>
              <a:rPr lang="en-US" sz="1200" kern="1200" baseline="0" dirty="0" smtClean="0">
                <a:solidFill>
                  <a:schemeClr val="tx1"/>
                </a:solidFill>
                <a:effectLst/>
                <a:latin typeface="+mn-lt"/>
                <a:ea typeface="+mn-ea"/>
                <a:cs typeface="+mn-cs"/>
              </a:rPr>
              <a:t> CS-741, taught by Dr. Mao</a:t>
            </a:r>
            <a:r>
              <a:rPr lang="en-US" sz="1200" kern="1200" dirty="0" smtClean="0">
                <a:solidFill>
                  <a:schemeClr val="tx1"/>
                </a:solidFill>
                <a:effectLst/>
                <a:latin typeface="+mn-lt"/>
                <a:ea typeface="+mn-ea"/>
                <a:cs typeface="+mn-cs"/>
              </a:rPr>
              <a:t>. Index is used for functional requirements retrieval. Name represents the name of the function. Purpose indicates the purpose to design this function. Input parameters are input data required by this function and Output parameters are output data created by this function. Action indicates conditions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and scenarios of this function. Exceptions are those wrong conditions that will have influence on this function. Remarks remind developers of something important. Cross-references refer to another function’s index which is related to this function. </a:t>
            </a:r>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12</a:t>
            </a:fld>
            <a:endParaRPr lang="en-US"/>
          </a:p>
        </p:txBody>
      </p:sp>
    </p:spTree>
    <p:extLst>
      <p:ext uri="{BB962C8B-B14F-4D97-AF65-F5344CB8AC3E}">
        <p14:creationId xmlns:p14="http://schemas.microsoft.com/office/powerpoint/2010/main" val="366828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I</a:t>
            </a:r>
            <a:r>
              <a:rPr lang="en-US" sz="1200" b="0" i="0" kern="1200" dirty="0" smtClean="0">
                <a:solidFill>
                  <a:schemeClr val="tx1"/>
                </a:solidFill>
                <a:effectLst/>
                <a:latin typeface="+mn-lt"/>
                <a:ea typeface="+mn-ea"/>
                <a:cs typeface="+mn-cs"/>
              </a:rPr>
              <a:t>ncremental model divided the whole requirements  into various </a:t>
            </a:r>
            <a:r>
              <a:rPr lang="en-US" sz="1200" kern="1200" dirty="0" smtClean="0">
                <a:solidFill>
                  <a:schemeClr val="tx1"/>
                </a:solidFill>
                <a:effectLst/>
                <a:latin typeface="+mn-lt"/>
                <a:ea typeface="+mn-ea"/>
                <a:cs typeface="+mn-cs"/>
              </a:rPr>
              <a:t>development cycles </a:t>
            </a:r>
            <a:r>
              <a:rPr lang="en-US" sz="1200" b="0" i="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Dr. Elliott Forbes, played a role of a customer and met with me very week to give his advice for each development cycle.</a:t>
            </a:r>
            <a:r>
              <a:rPr lang="en-US" dirty="0" smtClean="0">
                <a:effectLst/>
              </a:rPr>
              <a:t> </a:t>
            </a:r>
            <a:r>
              <a:rPr lang="en-US" sz="1200" kern="1200" dirty="0" smtClean="0">
                <a:solidFill>
                  <a:schemeClr val="tx1"/>
                </a:solidFill>
                <a:effectLst/>
                <a:latin typeface="+mn-lt"/>
                <a:ea typeface="+mn-ea"/>
                <a:cs typeface="+mn-cs"/>
              </a:rPr>
              <a:t>By the help of incremental prototyping, the time gap between user and software developer had reduced a lot. Users had opportunities to provide feedback while some components were still under development.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Key technical risk:</a:t>
            </a:r>
            <a:r>
              <a:rPr lang="en-US" sz="1200" kern="1200" baseline="0" dirty="0" smtClean="0">
                <a:solidFill>
                  <a:schemeClr val="tx1"/>
                </a:solidFill>
                <a:effectLst/>
                <a:latin typeface="+mn-lt"/>
                <a:ea typeface="+mn-ea"/>
                <a:cs typeface="+mn-cs"/>
              </a:rPr>
              <a:t> Thread safety . </a:t>
            </a:r>
            <a:r>
              <a:rPr lang="en-US" sz="1200" kern="1200" dirty="0" smtClean="0">
                <a:solidFill>
                  <a:schemeClr val="tx1"/>
                </a:solidFill>
                <a:effectLst/>
                <a:latin typeface="+mn-lt"/>
                <a:ea typeface="+mn-ea"/>
                <a:cs typeface="+mn-cs"/>
              </a:rPr>
              <a:t>While the application is running, both UI changing and sending</a:t>
            </a:r>
            <a:r>
              <a:rPr lang="en-US" sz="1200" kern="1200" baseline="0" dirty="0" smtClean="0">
                <a:solidFill>
                  <a:schemeClr val="tx1"/>
                </a:solidFill>
                <a:effectLst/>
                <a:latin typeface="+mn-lt"/>
                <a:ea typeface="+mn-ea"/>
                <a:cs typeface="+mn-cs"/>
              </a:rPr>
              <a:t> commands </a:t>
            </a:r>
            <a:r>
              <a:rPr lang="en-US" sz="1200" kern="1200" dirty="0" smtClean="0">
                <a:solidFill>
                  <a:schemeClr val="tx1"/>
                </a:solidFill>
                <a:effectLst/>
                <a:latin typeface="+mn-lt"/>
                <a:ea typeface="+mn-ea"/>
                <a:cs typeface="+mn-cs"/>
              </a:rPr>
              <a:t>must be executed in different threads and those threads should not have conflicts with each other.</a:t>
            </a:r>
          </a:p>
          <a:p>
            <a:endParaRPr lang="en-US" dirty="0" smtClean="0">
              <a:effectLst/>
            </a:endParaRPr>
          </a:p>
          <a:p>
            <a:pPr marL="0" marR="0" lvl="1"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As mentioned in proposal, this application would use an OBD-II Wi-Fi scanner to read data from a car. In the other word, users must use a Wi-Fi type scanner to get access to the car and could not connect to </a:t>
            </a:r>
            <a:r>
              <a:rPr lang="en-US" sz="2400" dirty="0" smtClean="0"/>
              <a:t>the server</a:t>
            </a:r>
            <a:r>
              <a:rPr lang="en-US" sz="2400" baseline="0" dirty="0" smtClean="0"/>
              <a:t> </a:t>
            </a:r>
            <a:r>
              <a:rPr lang="en-US" sz="1200" kern="1200" dirty="0" smtClean="0">
                <a:solidFill>
                  <a:schemeClr val="tx1"/>
                </a:solidFill>
                <a:effectLst/>
                <a:latin typeface="+mn-lt"/>
                <a:ea typeface="+mn-ea"/>
                <a:cs typeface="+mn-cs"/>
              </a:rPr>
              <a:t>while running. Users need to buy an OBD-II Wi-Fi adapter and then they could use this application. There doesn’t exist any methods to connect to a car directly without using any hardware products.</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13</a:t>
            </a:fld>
            <a:endParaRPr lang="en-US"/>
          </a:p>
        </p:txBody>
      </p:sp>
    </p:spTree>
    <p:extLst>
      <p:ext uri="{BB962C8B-B14F-4D97-AF65-F5344CB8AC3E}">
        <p14:creationId xmlns:p14="http://schemas.microsoft.com/office/powerpoint/2010/main" val="9657441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This application uses a combination of architecture styles. It involves a separate server system and multiple clients. Another important architecture style is object-oriented architectural style which divides system responsibilities into individual objects. </a:t>
            </a:r>
          </a:p>
          <a:p>
            <a:r>
              <a:rPr lang="en-US" sz="1200" kern="1200" dirty="0" smtClean="0">
                <a:solidFill>
                  <a:schemeClr val="tx1"/>
                </a:solidFill>
                <a:effectLst/>
                <a:latin typeface="+mn-lt"/>
                <a:ea typeface="+mn-ea"/>
                <a:cs typeface="+mn-cs"/>
              </a:rPr>
              <a:t>  The programming language used for client part is objective-c and the integrated development environment is </a:t>
            </a:r>
            <a:r>
              <a:rPr lang="en-US" sz="1200" kern="1200" dirty="0" err="1" smtClean="0">
                <a:solidFill>
                  <a:schemeClr val="tx1"/>
                </a:solidFill>
                <a:effectLst/>
                <a:latin typeface="+mn-lt"/>
                <a:ea typeface="+mn-ea"/>
                <a:cs typeface="+mn-cs"/>
              </a:rPr>
              <a:t>Xcode</a:t>
            </a:r>
            <a:r>
              <a:rPr lang="en-US" sz="1200" kern="1200" dirty="0" smtClean="0">
                <a:solidFill>
                  <a:schemeClr val="tx1"/>
                </a:solidFill>
                <a:effectLst/>
                <a:latin typeface="+mn-lt"/>
                <a:ea typeface="+mn-ea"/>
                <a:cs typeface="+mn-cs"/>
              </a:rPr>
              <a:t>. As for the server part, the main programming language is </a:t>
            </a:r>
            <a:r>
              <a:rPr lang="en-US" sz="1200" kern="1200" dirty="0" err="1" smtClean="0">
                <a:solidFill>
                  <a:schemeClr val="tx1"/>
                </a:solidFill>
                <a:effectLst/>
                <a:latin typeface="+mn-lt"/>
                <a:ea typeface="+mn-ea"/>
                <a:cs typeface="+mn-cs"/>
              </a:rPr>
              <a:t>Node.js</a:t>
            </a:r>
            <a:r>
              <a:rPr lang="en-US" sz="1200" kern="1200" dirty="0" smtClean="0">
                <a:solidFill>
                  <a:schemeClr val="tx1"/>
                </a:solidFill>
                <a:effectLst/>
                <a:latin typeface="+mn-lt"/>
                <a:ea typeface="+mn-ea"/>
                <a:cs typeface="+mn-cs"/>
              </a:rPr>
              <a:t> and the integrated development environment is Visual Studio Code. This product will use MySQL as server database and use MySQL Workbench to manage the database.</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15</a:t>
            </a:fld>
            <a:endParaRPr lang="en-US"/>
          </a:p>
        </p:txBody>
      </p:sp>
    </p:spTree>
    <p:extLst>
      <p:ext uri="{BB962C8B-B14F-4D97-AF65-F5344CB8AC3E}">
        <p14:creationId xmlns:p14="http://schemas.microsoft.com/office/powerpoint/2010/main" val="10551203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Area distance=average speed* time   Calculus</a:t>
            </a:r>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19</a:t>
            </a:fld>
            <a:endParaRPr lang="en-US"/>
          </a:p>
        </p:txBody>
      </p:sp>
    </p:spTree>
    <p:extLst>
      <p:ext uri="{BB962C8B-B14F-4D97-AF65-F5344CB8AC3E}">
        <p14:creationId xmlns:p14="http://schemas.microsoft.com/office/powerpoint/2010/main" val="3399811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Password encryption was designed to grantee account safety. When a user had created an account for this application, the password would be encrypted when it was insert into server database table. This technology was supported by MySQL. The encryption method was “</a:t>
            </a:r>
            <a:r>
              <a:rPr lang="en-US" sz="1200" kern="1200" dirty="0" err="1" smtClean="0">
                <a:solidFill>
                  <a:schemeClr val="tx1"/>
                </a:solidFill>
                <a:effectLst/>
                <a:latin typeface="+mn-lt"/>
                <a:ea typeface="+mn-ea"/>
                <a:cs typeface="+mn-cs"/>
              </a:rPr>
              <a:t>AES_Encypty</a:t>
            </a:r>
            <a:r>
              <a:rPr lang="en-US" sz="1200" kern="1200" dirty="0" smtClean="0">
                <a:solidFill>
                  <a:schemeClr val="tx1"/>
                </a:solidFill>
                <a:effectLst/>
                <a:latin typeface="+mn-lt"/>
                <a:ea typeface="+mn-ea"/>
                <a:cs typeface="+mn-cs"/>
              </a:rPr>
              <a:t> (password, key)”. By using this method, the password in the table would be a messy code and no one could read useful information form that messy code. The key of password worked as an index. The application could only find the password through the key. This project would use unique username as the key of the password.</a:t>
            </a:r>
          </a:p>
          <a:p>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20</a:t>
            </a:fld>
            <a:endParaRPr lang="en-US"/>
          </a:p>
        </p:txBody>
      </p:sp>
    </p:spTree>
    <p:extLst>
      <p:ext uri="{BB962C8B-B14F-4D97-AF65-F5344CB8AC3E}">
        <p14:creationId xmlns:p14="http://schemas.microsoft.com/office/powerpoint/2010/main" val="2125951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The tab bar usually put navigation icons at the bottom of a screen to fit finger touch. Users could navigate directly to the screen associated with the item. By using tab bar navigation pattern, users could easily have access to all main functionalities without multiple touches; In addition, users could know where they were and what to do when they are using the application. </a:t>
            </a:r>
          </a:p>
          <a:p>
            <a:r>
              <a:rPr lang="en-US" sz="1200" kern="1200" dirty="0" smtClean="0">
                <a:solidFill>
                  <a:schemeClr val="tx1"/>
                </a:solidFill>
                <a:effectLst/>
                <a:latin typeface="+mn-lt"/>
                <a:ea typeface="+mn-ea"/>
                <a:cs typeface="+mn-cs"/>
              </a:rPr>
              <a:t>  In general, a navigation appeared between the status bar and an app screen. Users could view the status and application screens without having any troubles. A navigation bar usually had title, back button and control button. Back button was always associated with previous screen and appears on the left side of the bar. Title always showed information of current screen and appears on the middle of the bar. As for control button, it was related to a Cancel or Done button and mainly used to manage users’ actions. </a:t>
            </a:r>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25</a:t>
            </a:fld>
            <a:endParaRPr lang="en-US"/>
          </a:p>
        </p:txBody>
      </p:sp>
    </p:spTree>
    <p:extLst>
      <p:ext uri="{BB962C8B-B14F-4D97-AF65-F5344CB8AC3E}">
        <p14:creationId xmlns:p14="http://schemas.microsoft.com/office/powerpoint/2010/main" val="10315719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Compared to other UI testing framework, the major benefit of UI testing in </a:t>
            </a:r>
            <a:r>
              <a:rPr lang="en-US" sz="1200" kern="1200" dirty="0" err="1" smtClean="0">
                <a:solidFill>
                  <a:schemeClr val="tx1"/>
                </a:solidFill>
                <a:effectLst/>
                <a:latin typeface="+mn-lt"/>
                <a:ea typeface="+mn-ea"/>
                <a:cs typeface="+mn-cs"/>
              </a:rPr>
              <a:t>Xcode</a:t>
            </a:r>
            <a:r>
              <a:rPr lang="en-US" sz="1200" kern="1200" dirty="0" smtClean="0">
                <a:solidFill>
                  <a:schemeClr val="tx1"/>
                </a:solidFill>
                <a:effectLst/>
                <a:latin typeface="+mn-lt"/>
                <a:ea typeface="+mn-ea"/>
                <a:cs typeface="+mn-cs"/>
              </a:rPr>
              <a:t> is that it can record developers’ operations to the system. In the other words, developers can perform all kinds of operations in each user interface to test all kinds of situations and then UI testing will memorize those operations and transfer them into testing codes which can be executed automatically.</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26</a:t>
            </a:fld>
            <a:endParaRPr lang="en-US"/>
          </a:p>
        </p:txBody>
      </p:sp>
    </p:spTree>
    <p:extLst>
      <p:ext uri="{BB962C8B-B14F-4D97-AF65-F5344CB8AC3E}">
        <p14:creationId xmlns:p14="http://schemas.microsoft.com/office/powerpoint/2010/main" val="3267636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As it indicated in the figure, some classes were not covered. The reason why they were had little testing code coverage was that some classes were external classes or from third-party library which had lots of functions. But only one or two functions would be used for this application among those functions. </a:t>
            </a:r>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29</a:t>
            </a:fld>
            <a:endParaRPr lang="en-US"/>
          </a:p>
        </p:txBody>
      </p:sp>
    </p:spTree>
    <p:extLst>
      <p:ext uri="{BB962C8B-B14F-4D97-AF65-F5344CB8AC3E}">
        <p14:creationId xmlns:p14="http://schemas.microsoft.com/office/powerpoint/2010/main" val="1797757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it is possible to use an </a:t>
            </a:r>
            <a:r>
              <a:rPr lang="en-US" sz="1200" kern="1200" dirty="0" smtClean="0">
                <a:solidFill>
                  <a:schemeClr val="tx1"/>
                </a:solidFill>
                <a:effectLst/>
                <a:latin typeface="+mn-lt"/>
                <a:ea typeface="+mn-ea"/>
                <a:cs typeface="+mn-cs"/>
              </a:rPr>
              <a:t>On-board Diagnostic</a:t>
            </a:r>
            <a:r>
              <a:rPr lang="zh-CN" altLang="en-US" sz="1200" kern="1200" baseline="0" dirty="0" smtClean="0">
                <a:solidFill>
                  <a:schemeClr val="tx1"/>
                </a:solidFill>
                <a:effectLst/>
                <a:latin typeface="+mn-lt"/>
                <a:ea typeface="+mn-ea"/>
                <a:cs typeface="+mn-cs"/>
              </a:rPr>
              <a:t> </a:t>
            </a:r>
            <a:r>
              <a:rPr lang="en-US" baseline="0" dirty="0" smtClean="0"/>
              <a:t>application along with an </a:t>
            </a:r>
            <a:r>
              <a:rPr lang="en-US" sz="1200" kern="1200" dirty="0" smtClean="0">
                <a:solidFill>
                  <a:schemeClr val="tx1"/>
                </a:solidFill>
                <a:effectLst/>
                <a:latin typeface="+mn-lt"/>
                <a:ea typeface="+mn-ea"/>
                <a:cs typeface="+mn-cs"/>
              </a:rPr>
              <a:t>On-board Diagnostic</a:t>
            </a:r>
            <a:r>
              <a:rPr lang="zh-CN" altLang="en-US" sz="1200" kern="1200" baseline="0" dirty="0" smtClean="0">
                <a:solidFill>
                  <a:schemeClr val="tx1"/>
                </a:solidFill>
                <a:effectLst/>
                <a:latin typeface="+mn-lt"/>
                <a:ea typeface="+mn-ea"/>
                <a:cs typeface="+mn-cs"/>
              </a:rPr>
              <a:t> </a:t>
            </a:r>
            <a:r>
              <a:rPr lang="en-US" baseline="0" dirty="0" smtClean="0"/>
              <a:t>scanner to have access to </a:t>
            </a:r>
            <a:r>
              <a:rPr lang="en-US" altLang="zh-CN" baseline="0" dirty="0" smtClean="0"/>
              <a:t>t</a:t>
            </a:r>
            <a:r>
              <a:rPr lang="en-US" sz="1200" b="0" i="0" kern="1200" dirty="0" smtClean="0">
                <a:solidFill>
                  <a:schemeClr val="tx1"/>
                </a:solidFill>
                <a:effectLst/>
                <a:latin typeface="+mn-lt"/>
                <a:ea typeface="+mn-ea"/>
                <a:cs typeface="+mn-cs"/>
              </a:rPr>
              <a:t>he status of vehicle subsystems.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On-board Diagnostic</a:t>
            </a:r>
            <a:r>
              <a:rPr lang="en-US" altLang="zh-CN" sz="1200" kern="1200" dirty="0" smtClean="0">
                <a:solidFill>
                  <a:schemeClr val="tx1"/>
                </a:solidFill>
                <a:effectLst/>
                <a:latin typeface="+mn-lt"/>
                <a:ea typeface="+mn-ea"/>
                <a:cs typeface="+mn-cs"/>
              </a:rPr>
              <a:t>s</a:t>
            </a:r>
            <a:r>
              <a:rPr lang="zh-CN" alt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(OBD) is a vehicle-mounted system used to monitor running status of engine components and working status of </a:t>
            </a:r>
            <a:r>
              <a:rPr lang="en-US" altLang="zh-CN" sz="1200" kern="1200" dirty="0" smtClean="0">
                <a:solidFill>
                  <a:schemeClr val="tx1"/>
                </a:solidFill>
                <a:effectLst/>
                <a:latin typeface="+mn-lt"/>
                <a:ea typeface="+mn-ea"/>
                <a:cs typeface="+mn-cs"/>
              </a:rPr>
              <a:t>the </a:t>
            </a:r>
            <a:r>
              <a:rPr lang="en-US" sz="1200" kern="1200" dirty="0" smtClean="0">
                <a:solidFill>
                  <a:schemeClr val="tx1"/>
                </a:solidFill>
                <a:effectLst/>
                <a:latin typeface="+mn-lt"/>
                <a:ea typeface="+mn-ea"/>
                <a:cs typeface="+mn-cs"/>
              </a:rPr>
              <a:t>emission control system.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On-board Diagnostic</a:t>
            </a:r>
            <a:r>
              <a:rPr lang="zh-CN" altLang="en-US" sz="1200" kern="1200" baseline="0" dirty="0" smtClean="0">
                <a:solidFill>
                  <a:schemeClr val="tx1"/>
                </a:solidFill>
                <a:effectLst/>
                <a:latin typeface="+mn-lt"/>
                <a:ea typeface="+mn-ea"/>
                <a:cs typeface="+mn-cs"/>
              </a:rPr>
              <a:t> </a:t>
            </a:r>
            <a:r>
              <a:rPr lang="en-US" sz="1200" kern="1200" baseline="0" dirty="0" smtClean="0">
                <a:solidFill>
                  <a:schemeClr val="tx1"/>
                </a:solidFill>
                <a:effectLst/>
                <a:latin typeface="+mn-lt"/>
                <a:ea typeface="+mn-ea"/>
                <a:cs typeface="+mn-cs"/>
              </a:rPr>
              <a:t> scanner is a scan tool which help to read data from a vehicle.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Most </a:t>
            </a:r>
            <a:r>
              <a:rPr lang="en-US" altLang="zh-CN" sz="1200" dirty="0" smtClean="0"/>
              <a:t>On-Board Diagnostic (OBD) applications in the market can provides</a:t>
            </a:r>
            <a:r>
              <a:rPr lang="en-US" altLang="zh-CN" sz="1200" baseline="0" dirty="0" smtClean="0"/>
              <a:t> drivers with vehicles’ real-time information and Diagnostic trouble codes. </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Some early developed OBD applications did not make it very clear what problems were confronted with because</a:t>
            </a:r>
            <a:endParaRPr lang="en-US" dirty="0" smtClean="0"/>
          </a:p>
          <a:p>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2</a:t>
            </a:fld>
            <a:endParaRPr lang="en-US"/>
          </a:p>
        </p:txBody>
      </p:sp>
    </p:spTree>
    <p:extLst>
      <p:ext uri="{BB962C8B-B14F-4D97-AF65-F5344CB8AC3E}">
        <p14:creationId xmlns:p14="http://schemas.microsoft.com/office/powerpoint/2010/main" val="4186098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The overriding achievement of this thesis was use of software engineering in mobile application design. It had showed the process of analyzing user requirements, designing system architecture, constructing the whole system, implementation and testing final product.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Although this product had been tested for many times, there were some defects in it. User interfaces did not look very nice and did not have any appropriate message while loading data from server database. The screen did not look very fluent while logging out. Users could not select their own vehicles and find out some manufacture-defined fault codes. </a:t>
            </a:r>
          </a:p>
          <a:p>
            <a:r>
              <a:rPr lang="en-US" dirty="0" smtClean="0"/>
              <a:t>  </a:t>
            </a:r>
            <a:r>
              <a:rPr lang="en-US" sz="1200" kern="1200" dirty="0" smtClean="0">
                <a:solidFill>
                  <a:schemeClr val="tx1"/>
                </a:solidFill>
                <a:effectLst/>
                <a:latin typeface="+mn-lt"/>
                <a:ea typeface="+mn-ea"/>
                <a:cs typeface="+mn-cs"/>
              </a:rPr>
              <a:t> As mentioned above, there existed some weakness in the final product. The first thing of future work was to overcome those shortcomings. More data could be worked out to provide more vehicle information for users. For example, giving total idle time during a route.</a:t>
            </a:r>
            <a:r>
              <a:rPr lang="en-US" dirty="0" smtClean="0">
                <a:effectLst/>
              </a:rPr>
              <a:t> </a:t>
            </a:r>
            <a:r>
              <a:rPr lang="en-US" sz="1200" kern="1200" dirty="0" smtClean="0">
                <a:solidFill>
                  <a:schemeClr val="tx1"/>
                </a:solidFill>
                <a:effectLst/>
                <a:latin typeface="+mn-lt"/>
                <a:ea typeface="+mn-ea"/>
                <a:cs typeface="+mn-cs"/>
              </a:rPr>
              <a:t>Because this product only provided universal diagnostic information, some manufacturer-specific codes could not be recognized. The database could gather more information for both universal diagnostic codes and manufacturer-specific codes. In a word, this application still had lots of work to do to become a real product.</a:t>
            </a:r>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31</a:t>
            </a:fld>
            <a:endParaRPr lang="en-US"/>
          </a:p>
        </p:txBody>
      </p:sp>
    </p:spTree>
    <p:extLst>
      <p:ext uri="{BB962C8B-B14F-4D97-AF65-F5344CB8AC3E}">
        <p14:creationId xmlns:p14="http://schemas.microsoft.com/office/powerpoint/2010/main" val="1968167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Early OBD systems were developed to remind drivers of losing control and occurring malfunctions. As time went by, OBD-II, an advanced version over early OBD models, was adopted mandatory for all cars and light trucks manufactured in the United States since 1996. Since that time, OBD systems could</a:t>
            </a:r>
            <a:r>
              <a:rPr lang="en-US" sz="1200" kern="1200" baseline="0" dirty="0" smtClean="0">
                <a:solidFill>
                  <a:schemeClr val="tx1"/>
                </a:solidFill>
                <a:effectLst/>
                <a:latin typeface="+mn-lt"/>
                <a:ea typeface="+mn-ea"/>
                <a:cs typeface="+mn-cs"/>
              </a:rPr>
              <a:t> monitor emission control system and </a:t>
            </a:r>
            <a:r>
              <a:rPr lang="en-US" sz="1200" kern="1200" dirty="0" smtClean="0">
                <a:solidFill>
                  <a:schemeClr val="tx1"/>
                </a:solidFill>
                <a:effectLst/>
                <a:latin typeface="+mn-lt"/>
                <a:ea typeface="+mn-ea"/>
                <a:cs typeface="+mn-cs"/>
              </a:rPr>
              <a:t>began to play an important role in fighting emissions</a:t>
            </a:r>
            <a:r>
              <a:rPr lang="zh-CN" alt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and engine failures. If any engine-related systems are broken, “Check Engine Light” or “Malfunction Indicator Lamp” will light on the dashboard of the car. Meanwhile, OBD systems will store Diagnostic Trouble Codes(DTCs) which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related to those broken systems. By using a standard scan tool, an automotive technician can quickly know what the trouble is and where it occurs. This can save plenty of time for both drivers and technicians.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The first</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one is that OBD-II defines universal Diagnostic Trouble Codes(DTCs) which can be used by all cars and light</a:t>
            </a:r>
            <a:r>
              <a:rPr lang="en-US" sz="1200" kern="1200" baseline="0" dirty="0" smtClean="0">
                <a:solidFill>
                  <a:schemeClr val="tx1"/>
                </a:solidFill>
                <a:effectLst/>
                <a:latin typeface="+mn-lt"/>
                <a:ea typeface="+mn-ea"/>
                <a:cs typeface="+mn-cs"/>
              </a:rPr>
              <a:t> trucks</a:t>
            </a:r>
            <a:r>
              <a:rPr lang="en-US" sz="1200" kern="1200" dirty="0" smtClean="0">
                <a:solidFill>
                  <a:schemeClr val="tx1"/>
                </a:solidFill>
                <a:effectLst/>
                <a:latin typeface="+mn-lt"/>
                <a:ea typeface="+mn-ea"/>
                <a:cs typeface="+mn-cs"/>
              </a:rPr>
              <a:t>. The second one is that all data link connectors(DLC) in cars are standard 16-Pin OBD-II ports. So, people do not need to worry about that OBD-II systems have different OBD-II ports. The last one is that OBD-II ports can help to transmit data between cars and scan tools. This</a:t>
            </a:r>
            <a:r>
              <a:rPr lang="en-US" sz="1200" kern="1200" baseline="0" dirty="0" smtClean="0">
                <a:solidFill>
                  <a:schemeClr val="tx1"/>
                </a:solidFill>
                <a:effectLst/>
                <a:latin typeface="+mn-lt"/>
                <a:ea typeface="+mn-ea"/>
                <a:cs typeface="+mn-cs"/>
              </a:rPr>
              <a:t> allow people to </a:t>
            </a:r>
            <a:r>
              <a:rPr lang="en-US" sz="1200" kern="1200" dirty="0" smtClean="0">
                <a:solidFill>
                  <a:schemeClr val="tx1"/>
                </a:solidFill>
                <a:effectLst/>
                <a:latin typeface="+mn-lt"/>
                <a:ea typeface="+mn-ea"/>
                <a:cs typeface="+mn-cs"/>
              </a:rPr>
              <a:t>plug an OBD-II scanner into an OBD-II port </a:t>
            </a:r>
            <a:r>
              <a:rPr lang="en-US" sz="1200" kern="1200" baseline="0" dirty="0" smtClean="0">
                <a:solidFill>
                  <a:schemeClr val="tx1"/>
                </a:solidFill>
                <a:effectLst/>
                <a:latin typeface="+mn-lt"/>
                <a:ea typeface="+mn-ea"/>
                <a:cs typeface="+mn-cs"/>
              </a:rPr>
              <a:t>to have access to the cars.</a:t>
            </a:r>
            <a:r>
              <a:rPr lang="en-US" sz="1200" kern="1200" dirty="0" smtClean="0">
                <a:solidFill>
                  <a:schemeClr val="tx1"/>
                </a:solidFill>
                <a:effectLst/>
                <a:latin typeface="+mn-lt"/>
                <a:ea typeface="+mn-ea"/>
                <a:cs typeface="+mn-cs"/>
              </a:rPr>
              <a:t> How the scanner </a:t>
            </a:r>
            <a:r>
              <a:rPr lang="en-US" sz="1200" kern="1200" baseline="0" dirty="0" smtClean="0">
                <a:solidFill>
                  <a:schemeClr val="tx1"/>
                </a:solidFill>
                <a:effectLst/>
                <a:latin typeface="+mn-lt"/>
                <a:ea typeface="+mn-ea"/>
                <a:cs typeface="+mn-cs"/>
              </a:rPr>
              <a:t>works in the process of getting access from a vehicle?</a:t>
            </a:r>
            <a:endParaRPr lang="en-US"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3</a:t>
            </a:fld>
            <a:endParaRPr lang="en-US"/>
          </a:p>
        </p:txBody>
      </p:sp>
    </p:spTree>
    <p:extLst>
      <p:ext uri="{BB962C8B-B14F-4D97-AF65-F5344CB8AC3E}">
        <p14:creationId xmlns:p14="http://schemas.microsoft.com/office/powerpoint/2010/main" val="522495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An OBD-II</a:t>
            </a:r>
            <a:r>
              <a:rPr lang="en-US" sz="1200" kern="1200" baseline="0" dirty="0" smtClean="0">
                <a:solidFill>
                  <a:schemeClr val="tx1"/>
                </a:solidFill>
                <a:effectLst/>
                <a:latin typeface="+mn-lt"/>
                <a:ea typeface="+mn-ea"/>
                <a:cs typeface="+mn-cs"/>
              </a:rPr>
              <a:t> scanner doesn’t make any sense when it is used as an single object. In the other word, it should always work with an OBD-II port. </a:t>
            </a:r>
            <a:r>
              <a:rPr lang="en-US" sz="1200" kern="1200" dirty="0" smtClean="0">
                <a:solidFill>
                  <a:schemeClr val="tx1"/>
                </a:solidFill>
                <a:effectLst/>
                <a:latin typeface="+mn-lt"/>
                <a:ea typeface="+mn-ea"/>
                <a:cs typeface="+mn-cs"/>
              </a:rPr>
              <a:t>After the OBD-II scanner plugged in an OBD-II port, it begins to act as a special server.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There are two types of OBD-II scanners so that a server usually has two types. The first type is Wi-Fi server which can provide its own Wi-Fi signals. The other one is Bluetooth which can provide its own Bluetooth signals. Connection between a mobile device and an OBD-II scanner can be built easily by connecting to that scanner’s Wi-Fi or Bluetooth. After building connections successfully, users can use an OBD-II applications to</a:t>
            </a:r>
            <a:r>
              <a:rPr lang="en-US" sz="1200" kern="1200" baseline="0" dirty="0" smtClean="0">
                <a:solidFill>
                  <a:schemeClr val="tx1"/>
                </a:solidFill>
                <a:effectLst/>
                <a:latin typeface="+mn-lt"/>
                <a:ea typeface="+mn-ea"/>
                <a:cs typeface="+mn-cs"/>
              </a:rPr>
              <a:t> connect to the cars</a:t>
            </a:r>
            <a:r>
              <a:rPr lang="en-US" sz="1200" kern="1200" dirty="0" smtClean="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This</a:t>
            </a:r>
            <a:r>
              <a:rPr lang="en-US" sz="1200" kern="1200" baseline="0" dirty="0" smtClean="0">
                <a:solidFill>
                  <a:schemeClr val="tx1"/>
                </a:solidFill>
                <a:effectLst/>
                <a:latin typeface="+mn-lt"/>
                <a:ea typeface="+mn-ea"/>
                <a:cs typeface="+mn-cs"/>
              </a:rPr>
              <a:t> application</a:t>
            </a:r>
            <a:r>
              <a:rPr lang="en-US" sz="1200" kern="1200" dirty="0" smtClean="0">
                <a:solidFill>
                  <a:schemeClr val="tx1"/>
                </a:solidFill>
                <a:effectLst/>
                <a:latin typeface="+mn-lt"/>
                <a:ea typeface="+mn-ea"/>
                <a:cs typeface="+mn-cs"/>
              </a:rPr>
              <a:t> used an OBD-II Wi-Fi scanner</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 reason is that users cannot connect to a vehicle’s Bluetooth and a scanner’s Bluetooth at the same time. Some people usually connect to the vehicle’s Bluetooth to listen to music or make phone calls. Bluetooth based applications will bring them troubles. Therefore, my choice is using an OBD-II Wi-Fi scanner. </a:t>
            </a:r>
          </a:p>
          <a:p>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4</a:t>
            </a:fld>
            <a:endParaRPr lang="en-US"/>
          </a:p>
        </p:txBody>
      </p:sp>
    </p:spTree>
    <p:extLst>
      <p:ext uri="{BB962C8B-B14F-4D97-AF65-F5344CB8AC3E}">
        <p14:creationId xmlns:p14="http://schemas.microsoft.com/office/powerpoint/2010/main" val="2966627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5</a:t>
            </a:fld>
            <a:endParaRPr lang="en-US"/>
          </a:p>
        </p:txBody>
      </p:sp>
    </p:spTree>
    <p:extLst>
      <p:ext uri="{BB962C8B-B14F-4D97-AF65-F5344CB8AC3E}">
        <p14:creationId xmlns:p14="http://schemas.microsoft.com/office/powerpoint/2010/main" val="2143038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As shown in the picture, the OBD-II Wi-Fi scanner has two components-one is ELM327 and another is a kind of Wi-Fi module which can send and receive Wi-Fi signals. ELM327 is a programmed microcontroller produced by ELM Electronics for translating the OBD interface. So, it almost supports all standard OBD-II protocols and it has a universal serial interface. </a:t>
            </a:r>
          </a:p>
          <a:p>
            <a:r>
              <a:rPr lang="en-US" sz="1200" kern="1200" dirty="0" smtClean="0">
                <a:solidFill>
                  <a:schemeClr val="tx1"/>
                </a:solidFill>
                <a:effectLst/>
                <a:latin typeface="+mn-lt"/>
                <a:ea typeface="+mn-ea"/>
                <a:cs typeface="+mn-cs"/>
              </a:rPr>
              <a:t>   After the scanner plugged in, it will keep sending Wi-Fi signals. A mobile device also has a Wi-Fi module which can receive those Wi-Fi signals. Once connection has been built, the application starts sending commands to the Wi-Fi module on the phone through Universal Asynchronous Receiver/Transmitter (UART). </a:t>
            </a:r>
          </a:p>
          <a:p>
            <a:r>
              <a:rPr lang="en-US" sz="1200" kern="1200" dirty="0" smtClean="0">
                <a:solidFill>
                  <a:schemeClr val="tx1"/>
                </a:solidFill>
                <a:effectLst/>
                <a:latin typeface="+mn-lt"/>
                <a:ea typeface="+mn-ea"/>
                <a:cs typeface="+mn-cs"/>
              </a:rPr>
              <a:t>   The Wi-Fi module on the phone receives those commands and sends them to the Wi-Fi module on the scanner by using wireless communication transfer protocol (WCTP). Then Wi-Fi module on the scanner receives those commands and sends them to the ELM327 through UART. Then the ELM327 uses those commands to interact with OBD-II system in the car through the universal serial interface. </a:t>
            </a:r>
          </a:p>
          <a:p>
            <a:r>
              <a:rPr lang="en-US" sz="1200" kern="1200" dirty="0" smtClean="0">
                <a:solidFill>
                  <a:schemeClr val="tx1"/>
                </a:solidFill>
                <a:effectLst/>
                <a:latin typeface="+mn-lt"/>
                <a:ea typeface="+mn-ea"/>
                <a:cs typeface="+mn-cs"/>
              </a:rPr>
              <a:t>   The OBD-II system can quickly identify those commands and send responses to the scanner. As soon as the scanner receives responses from the car, it will send them to the application by using the same mechanism. The application will keep receiving messages. Once received, it begins to analyze those messages and transfer them into universal data used in our daily life.</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6</a:t>
            </a:fld>
            <a:endParaRPr lang="en-US"/>
          </a:p>
        </p:txBody>
      </p:sp>
    </p:spTree>
    <p:extLst>
      <p:ext uri="{BB962C8B-B14F-4D97-AF65-F5344CB8AC3E}">
        <p14:creationId xmlns:p14="http://schemas.microsoft.com/office/powerpoint/2010/main" val="5571355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As I</a:t>
            </a:r>
            <a:r>
              <a:rPr lang="en-US" sz="1200" kern="1200" baseline="0" dirty="0" smtClean="0">
                <a:solidFill>
                  <a:schemeClr val="tx1"/>
                </a:solidFill>
                <a:effectLst/>
                <a:latin typeface="+mn-lt"/>
                <a:ea typeface="+mn-ea"/>
                <a:cs typeface="+mn-cs"/>
              </a:rPr>
              <a:t> mentioned in last slide, the application will send commands to the OBD-II system. Those commands are </a:t>
            </a:r>
            <a:r>
              <a:rPr lang="en-US" dirty="0" smtClean="0"/>
              <a:t>Onboard Diagnostic Parameter IDs.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Onboard Diagnostic II Parameter IDs (OBD-II PIDs) are hexadecimal codes sent to a vehicle’s OBD system to request data. SAE J1979 defined standard standard  OBD-II PIDs that were used by many car manufacturers, but car manufacturers also defined specific PIDs for their vehicles. This application will focus on those universal PIDs instead of all OBD-II PIDs because it is hard for developers to collect self-defined PIDs from manufacturers. </a:t>
            </a:r>
          </a:p>
          <a:p>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7</a:t>
            </a:fld>
            <a:endParaRPr lang="en-US"/>
          </a:p>
        </p:txBody>
      </p:sp>
    </p:spTree>
    <p:extLst>
      <p:ext uri="{BB962C8B-B14F-4D97-AF65-F5344CB8AC3E}">
        <p14:creationId xmlns:p14="http://schemas.microsoft.com/office/powerpoint/2010/main" val="1888006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8</a:t>
            </a:fld>
            <a:endParaRPr lang="en-US"/>
          </a:p>
        </p:txBody>
      </p:sp>
    </p:spTree>
    <p:extLst>
      <p:ext uri="{BB962C8B-B14F-4D97-AF65-F5344CB8AC3E}">
        <p14:creationId xmlns:p14="http://schemas.microsoft.com/office/powerpoint/2010/main" val="16758554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DTCs are fault codes detected by the OBD-II systems and those trouble codes will be stored by the OBD-II system. OBD-II DTCs are alphanumeric codes which are consist of five characters, one letter followed by four digits (e.g., P1000). The first character always describes which system has that fault. The second character is usually a binary number that indicates whether the trouble code is an OBD-II generic code or not. If the second digit is zero, it is a generic code. If the second digit is one, it is a manufacturer specific code. The third character points out which subsystem has that fault. The fourth and fifth characters work together and explain that fault.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Let’s use an example of C0300.The first letter C indicates a chassis problem. The zero indicates that it is a generic code. The number three indicates that the failure is in the misfire monitoring system. The last two digits indicate that it is a rear prop shaft circuit malfunction.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This project had</a:t>
            </a:r>
            <a:r>
              <a:rPr lang="en-US" sz="1200" kern="1200" baseline="0" dirty="0" smtClean="0">
                <a:solidFill>
                  <a:schemeClr val="tx1"/>
                </a:solidFill>
                <a:effectLst/>
                <a:latin typeface="+mn-lt"/>
                <a:ea typeface="+mn-ea"/>
                <a:cs typeface="+mn-cs"/>
              </a:rPr>
              <a:t> used over 6000 DTCs. It almost covers all generic trouble codes.</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AF7509F-3F27-0244-8BFE-DC44E8BF0799}" type="slidenum">
              <a:rPr lang="en-US" smtClean="0"/>
              <a:t>9</a:t>
            </a:fld>
            <a:endParaRPr lang="en-US"/>
          </a:p>
        </p:txBody>
      </p:sp>
    </p:spTree>
    <p:extLst>
      <p:ext uri="{BB962C8B-B14F-4D97-AF65-F5344CB8AC3E}">
        <p14:creationId xmlns:p14="http://schemas.microsoft.com/office/powerpoint/2010/main" val="566721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5/16/17</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0.xml"/><Relationship Id="rId5" Type="http://schemas.openxmlformats.org/officeDocument/2006/relationships/image" Target="../media/image1.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1.xml"/><Relationship Id="rId5" Type="http://schemas.openxmlformats.org/officeDocument/2006/relationships/image" Target="../media/image1.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2.xml"/><Relationship Id="rId5" Type="http://schemas.openxmlformats.org/officeDocument/2006/relationships/image" Target="../media/image1.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3.xml"/><Relationship Id="rId5" Type="http://schemas.openxmlformats.org/officeDocument/2006/relationships/image" Target="../media/image1.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2.png"/><Relationship Id="rId6" Type="http://schemas.openxmlformats.org/officeDocument/2006/relationships/image" Target="../media/image1.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wang.dezheng@uwlax.edu" TargetMode="Externa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6.png"/><Relationship Id="rId1" Type="http://schemas.microsoft.com/office/2007/relationships/media" Target="../media/media15.mp4"/><Relationship Id="rId2" Type="http://schemas.openxmlformats.org/officeDocument/2006/relationships/video" Target="../media/media15.mp4"/></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3.JPG"/><Relationship Id="rId6"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4.JPG"/><Relationship Id="rId6" Type="http://schemas.openxmlformats.org/officeDocument/2006/relationships/image" Target="../media/image1.png"/><Relationship Id="rId7" Type="http://schemas.openxmlformats.org/officeDocument/2006/relationships/image" Target="../media/image5.JP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6.jpg"/><Relationship Id="rId6"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7.xml"/><Relationship Id="rId5"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8.xml"/><Relationship Id="rId5" Type="http://schemas.openxmlformats.org/officeDocument/2006/relationships/image" Target="../media/image1.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9.xml"/><Relationship Id="rId5" Type="http://schemas.openxmlformats.org/officeDocument/2006/relationships/image" Target="../media/image1.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87430" y="1697182"/>
            <a:ext cx="8915399" cy="2262781"/>
          </a:xfrm>
        </p:spPr>
        <p:txBody>
          <a:bodyPr>
            <a:normAutofit fontScale="90000"/>
          </a:bodyPr>
          <a:lstStyle/>
          <a:p>
            <a:pPr algn="ctr"/>
            <a:r>
              <a:rPr lang="en-US" altLang="zh-CN" dirty="0"/>
              <a:t>Riding Mechanic: An iOS App for Vehicle Monitoring and Analysis</a:t>
            </a:r>
            <a:endParaRPr lang="en-US" dirty="0"/>
          </a:p>
        </p:txBody>
      </p:sp>
      <p:sp>
        <p:nvSpPr>
          <p:cNvPr id="3" name="Subtitle 2"/>
          <p:cNvSpPr>
            <a:spLocks noGrp="1"/>
          </p:cNvSpPr>
          <p:nvPr>
            <p:ph type="subTitle" idx="1"/>
          </p:nvPr>
        </p:nvSpPr>
        <p:spPr>
          <a:xfrm>
            <a:off x="2187429" y="4514142"/>
            <a:ext cx="8915399" cy="1126283"/>
          </a:xfrm>
        </p:spPr>
        <p:txBody>
          <a:bodyPr/>
          <a:lstStyle/>
          <a:p>
            <a:pPr algn="ctr"/>
            <a:r>
              <a:rPr lang="en-US" altLang="zh-CN" dirty="0"/>
              <a:t>Student Name: </a:t>
            </a:r>
            <a:r>
              <a:rPr lang="en-US" dirty="0"/>
              <a:t>Dezheng Wang</a:t>
            </a:r>
          </a:p>
          <a:p>
            <a:pPr algn="ctr"/>
            <a:r>
              <a:rPr lang="en-US" altLang="zh-CN" dirty="0"/>
              <a:t>Faculty A</a:t>
            </a:r>
            <a:r>
              <a:rPr lang="en-US" dirty="0"/>
              <a:t>dvisor: Dr. Elliott Forbes</a:t>
            </a:r>
            <a:r>
              <a:rPr lang="en-US" b="1" dirty="0"/>
              <a:t/>
            </a:r>
            <a:br>
              <a:rPr lang="en-US" b="1" dirty="0"/>
            </a:br>
            <a:endParaRPr lang="en-US" b="1" dirty="0"/>
          </a:p>
          <a:p>
            <a:endParaRPr lang="en-US" dirty="0"/>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90443906"/>
      </p:ext>
    </p:extLst>
  </p:cSld>
  <p:clrMapOvr>
    <a:masterClrMapping/>
  </p:clrMapOvr>
  <mc:AlternateContent xmlns:mc="http://schemas.openxmlformats.org/markup-compatibility/2006" xmlns:p14="http://schemas.microsoft.com/office/powerpoint/2010/main">
    <mc:Choice Requires="p14">
      <p:transition spd="slow" p14:dur="2000" advTm="30142"/>
    </mc:Choice>
    <mc:Fallback xmlns="">
      <p:transition spd="slow" advTm="30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 </a:t>
            </a:r>
            <a:r>
              <a:rPr lang="en-US" dirty="0" smtClean="0"/>
              <a:t>Command </a:t>
            </a:r>
            <a:r>
              <a:rPr lang="en-US" dirty="0"/>
              <a:t>S</a:t>
            </a:r>
            <a:r>
              <a:rPr lang="en-US" dirty="0" smtClean="0"/>
              <a:t>et</a:t>
            </a:r>
            <a:endParaRPr lang="en-US" dirty="0"/>
          </a:p>
        </p:txBody>
      </p:sp>
      <p:sp>
        <p:nvSpPr>
          <p:cNvPr id="3" name="Content Placeholder 2"/>
          <p:cNvSpPr>
            <a:spLocks noGrp="1"/>
          </p:cNvSpPr>
          <p:nvPr>
            <p:ph idx="1"/>
          </p:nvPr>
        </p:nvSpPr>
        <p:spPr>
          <a:xfrm>
            <a:off x="2263629" y="1509207"/>
            <a:ext cx="8915400" cy="3777622"/>
          </a:xfrm>
        </p:spPr>
        <p:txBody>
          <a:bodyPr/>
          <a:lstStyle/>
          <a:p>
            <a:pPr lvl="1"/>
            <a:r>
              <a:rPr lang="en-US" sz="2400" dirty="0" smtClean="0"/>
              <a:t>Hayes command set</a:t>
            </a:r>
          </a:p>
          <a:p>
            <a:pPr lvl="1"/>
            <a:r>
              <a:rPr lang="en-US" sz="2400" dirty="0" smtClean="0"/>
              <a:t>Compared to OBD-II commands</a:t>
            </a:r>
          </a:p>
          <a:p>
            <a:pPr lvl="1"/>
            <a:r>
              <a:rPr lang="en-US" sz="2400" dirty="0" smtClean="0"/>
              <a:t>AT commands used in this project</a:t>
            </a:r>
            <a:endParaRPr lang="en-US" sz="2400" dirty="0"/>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673778231"/>
              </p:ext>
            </p:extLst>
          </p:nvPr>
        </p:nvGraphicFramePr>
        <p:xfrm>
          <a:off x="1127772" y="3048000"/>
          <a:ext cx="8128000" cy="3657600"/>
        </p:xfrm>
        <a:graphic>
          <a:graphicData uri="http://schemas.openxmlformats.org/drawingml/2006/table">
            <a:tbl>
              <a:tblPr firstRow="1" bandRow="1">
                <a:tableStyleId>{5C22544A-7EE6-4342-B048-85BDC9FD1C3A}</a:tableStyleId>
              </a:tblPr>
              <a:tblGrid>
                <a:gridCol w="2032000"/>
                <a:gridCol w="2032000"/>
                <a:gridCol w="2032000"/>
                <a:gridCol w="2032000"/>
              </a:tblGrid>
              <a:tr h="420401">
                <a:tc>
                  <a:txBody>
                    <a:bodyPr/>
                    <a:lstStyle/>
                    <a:p>
                      <a:pPr marL="0" marR="0" algn="ctr">
                        <a:lnSpc>
                          <a:spcPct val="150000"/>
                        </a:lnSpc>
                        <a:spcBef>
                          <a:spcPts val="0"/>
                        </a:spcBef>
                        <a:spcAft>
                          <a:spcPts val="0"/>
                        </a:spcAft>
                      </a:pPr>
                      <a:r>
                        <a:rPr lang="en-US" sz="2000">
                          <a:effectLst/>
                          <a:latin typeface="Times New Roman" charset="0"/>
                          <a:ea typeface="宋体" charset="-122"/>
                        </a:rPr>
                        <a:t>Version</a:t>
                      </a:r>
                    </a:p>
                  </a:txBody>
                  <a:tcPr marL="68580" marR="68580" marT="0" marB="0"/>
                </a:tc>
                <a:tc>
                  <a:txBody>
                    <a:bodyPr/>
                    <a:lstStyle/>
                    <a:p>
                      <a:pPr marL="0" marR="0" algn="ctr">
                        <a:lnSpc>
                          <a:spcPct val="150000"/>
                        </a:lnSpc>
                        <a:spcBef>
                          <a:spcPts val="0"/>
                        </a:spcBef>
                        <a:spcAft>
                          <a:spcPts val="0"/>
                        </a:spcAft>
                      </a:pPr>
                      <a:r>
                        <a:rPr lang="en-US" sz="2000">
                          <a:effectLst/>
                          <a:latin typeface="Times New Roman" charset="0"/>
                          <a:ea typeface="宋体" charset="-122"/>
                        </a:rPr>
                        <a:t>Command</a:t>
                      </a:r>
                    </a:p>
                  </a:txBody>
                  <a:tcPr marL="68580" marR="68580" marT="0" marB="0"/>
                </a:tc>
                <a:tc>
                  <a:txBody>
                    <a:bodyPr/>
                    <a:lstStyle/>
                    <a:p>
                      <a:pPr marL="0" marR="0" algn="ctr">
                        <a:lnSpc>
                          <a:spcPct val="150000"/>
                        </a:lnSpc>
                        <a:spcBef>
                          <a:spcPts val="0"/>
                        </a:spcBef>
                        <a:spcAft>
                          <a:spcPts val="0"/>
                        </a:spcAft>
                      </a:pPr>
                      <a:r>
                        <a:rPr lang="en-US" sz="2000">
                          <a:effectLst/>
                          <a:latin typeface="Times New Roman" charset="0"/>
                          <a:ea typeface="宋体" charset="-122"/>
                        </a:rPr>
                        <a:t>Description</a:t>
                      </a:r>
                    </a:p>
                  </a:txBody>
                  <a:tcPr marL="68580" marR="68580" marT="0" marB="0"/>
                </a:tc>
                <a:tc>
                  <a:txBody>
                    <a:bodyPr/>
                    <a:lstStyle/>
                    <a:p>
                      <a:pPr marL="0" marR="0" algn="ctr">
                        <a:lnSpc>
                          <a:spcPct val="150000"/>
                        </a:lnSpc>
                        <a:spcBef>
                          <a:spcPts val="0"/>
                        </a:spcBef>
                        <a:spcAft>
                          <a:spcPts val="0"/>
                        </a:spcAft>
                      </a:pPr>
                      <a:r>
                        <a:rPr lang="en-US" sz="2000">
                          <a:effectLst/>
                          <a:latin typeface="Times New Roman" charset="0"/>
                          <a:ea typeface="宋体" charset="-122"/>
                        </a:rPr>
                        <a:t>Group</a:t>
                      </a:r>
                    </a:p>
                  </a:txBody>
                  <a:tcPr marL="68580" marR="68580" marT="0" marB="0"/>
                </a:tc>
              </a:tr>
              <a:tr h="840802">
                <a:tc>
                  <a:txBody>
                    <a:bodyPr/>
                    <a:lstStyle/>
                    <a:p>
                      <a:pPr marL="0" marR="0" algn="ctr">
                        <a:lnSpc>
                          <a:spcPct val="150000"/>
                        </a:lnSpc>
                        <a:spcBef>
                          <a:spcPts val="0"/>
                        </a:spcBef>
                        <a:spcAft>
                          <a:spcPts val="0"/>
                        </a:spcAft>
                      </a:pPr>
                      <a:r>
                        <a:rPr lang="en-US" sz="2000">
                          <a:effectLst/>
                          <a:latin typeface="Times New Roman" charset="0"/>
                          <a:ea typeface="宋体" charset="-122"/>
                        </a:rPr>
                        <a:t>1.0</a:t>
                      </a:r>
                    </a:p>
                  </a:txBody>
                  <a:tcPr marL="68580" marR="68580" marT="0" marB="0"/>
                </a:tc>
                <a:tc>
                  <a:txBody>
                    <a:bodyPr/>
                    <a:lstStyle/>
                    <a:p>
                      <a:pPr marL="0" marR="0" algn="ctr">
                        <a:lnSpc>
                          <a:spcPct val="150000"/>
                        </a:lnSpc>
                        <a:spcBef>
                          <a:spcPts val="0"/>
                        </a:spcBef>
                        <a:spcAft>
                          <a:spcPts val="0"/>
                        </a:spcAft>
                      </a:pPr>
                      <a:r>
                        <a:rPr lang="en-US" sz="2000" dirty="0">
                          <a:effectLst/>
                          <a:latin typeface="Times New Roman" charset="0"/>
                          <a:ea typeface="宋体" charset="-122"/>
                        </a:rPr>
                        <a:t>@1</a:t>
                      </a:r>
                    </a:p>
                  </a:txBody>
                  <a:tcPr marL="68580" marR="68580" marT="0" marB="0"/>
                </a:tc>
                <a:tc>
                  <a:txBody>
                    <a:bodyPr/>
                    <a:lstStyle/>
                    <a:p>
                      <a:pPr marL="0" marR="0" algn="ctr">
                        <a:lnSpc>
                          <a:spcPct val="150000"/>
                        </a:lnSpc>
                        <a:spcBef>
                          <a:spcPts val="0"/>
                        </a:spcBef>
                        <a:spcAft>
                          <a:spcPts val="0"/>
                        </a:spcAft>
                      </a:pPr>
                      <a:r>
                        <a:rPr lang="en-US" sz="2000" dirty="0">
                          <a:effectLst/>
                          <a:latin typeface="Times New Roman" charset="0"/>
                          <a:ea typeface="宋体" charset="-122"/>
                        </a:rPr>
                        <a:t>Display the device description</a:t>
                      </a:r>
                    </a:p>
                  </a:txBody>
                  <a:tcPr marL="68580" marR="68580" marT="0" marB="0"/>
                </a:tc>
                <a:tc>
                  <a:txBody>
                    <a:bodyPr/>
                    <a:lstStyle/>
                    <a:p>
                      <a:pPr marL="0" marR="0" algn="ctr">
                        <a:lnSpc>
                          <a:spcPct val="150000"/>
                        </a:lnSpc>
                        <a:spcBef>
                          <a:spcPts val="0"/>
                        </a:spcBef>
                        <a:spcAft>
                          <a:spcPts val="0"/>
                        </a:spcAft>
                      </a:pPr>
                      <a:r>
                        <a:rPr lang="en-US" sz="2000" dirty="0">
                          <a:effectLst/>
                          <a:latin typeface="Times New Roman" charset="0"/>
                          <a:ea typeface="宋体" charset="-122"/>
                        </a:rPr>
                        <a:t>General</a:t>
                      </a:r>
                    </a:p>
                  </a:txBody>
                  <a:tcPr marL="68580" marR="68580" marT="0" marB="0"/>
                </a:tc>
              </a:tr>
              <a:tr h="840802">
                <a:tc>
                  <a:txBody>
                    <a:bodyPr/>
                    <a:lstStyle/>
                    <a:p>
                      <a:pPr marL="0" marR="0" algn="ctr">
                        <a:lnSpc>
                          <a:spcPct val="150000"/>
                        </a:lnSpc>
                        <a:spcBef>
                          <a:spcPts val="0"/>
                        </a:spcBef>
                        <a:spcAft>
                          <a:spcPts val="0"/>
                        </a:spcAft>
                      </a:pPr>
                      <a:r>
                        <a:rPr lang="en-US" sz="2000">
                          <a:effectLst/>
                          <a:latin typeface="Times New Roman" charset="0"/>
                          <a:ea typeface="宋体" charset="-122"/>
                        </a:rPr>
                        <a:t>1.3</a:t>
                      </a:r>
                    </a:p>
                  </a:txBody>
                  <a:tcPr marL="68580" marR="68580" marT="0" marB="0"/>
                </a:tc>
                <a:tc>
                  <a:txBody>
                    <a:bodyPr/>
                    <a:lstStyle/>
                    <a:p>
                      <a:pPr marL="0" marR="0" algn="ctr">
                        <a:lnSpc>
                          <a:spcPct val="150000"/>
                        </a:lnSpc>
                        <a:spcBef>
                          <a:spcPts val="0"/>
                        </a:spcBef>
                        <a:spcAft>
                          <a:spcPts val="0"/>
                        </a:spcAft>
                      </a:pPr>
                      <a:r>
                        <a:rPr lang="en-US" sz="2000">
                          <a:effectLst/>
                          <a:latin typeface="Times New Roman" charset="0"/>
                          <a:ea typeface="宋体" charset="-122"/>
                        </a:rPr>
                        <a:t>@2</a:t>
                      </a:r>
                    </a:p>
                  </a:txBody>
                  <a:tcPr marL="68580" marR="68580" marT="0" marB="0"/>
                </a:tc>
                <a:tc>
                  <a:txBody>
                    <a:bodyPr/>
                    <a:lstStyle/>
                    <a:p>
                      <a:pPr marL="0" marR="0" algn="ctr">
                        <a:lnSpc>
                          <a:spcPct val="150000"/>
                        </a:lnSpc>
                        <a:spcBef>
                          <a:spcPts val="0"/>
                        </a:spcBef>
                        <a:spcAft>
                          <a:spcPts val="0"/>
                        </a:spcAft>
                      </a:pPr>
                      <a:r>
                        <a:rPr lang="en-US" sz="2000">
                          <a:effectLst/>
                          <a:latin typeface="Times New Roman" charset="0"/>
                          <a:ea typeface="宋体" charset="-122"/>
                        </a:rPr>
                        <a:t>Display the device identifier</a:t>
                      </a:r>
                    </a:p>
                  </a:txBody>
                  <a:tcPr marL="68580" marR="68580" marT="0" marB="0"/>
                </a:tc>
                <a:tc>
                  <a:txBody>
                    <a:bodyPr/>
                    <a:lstStyle/>
                    <a:p>
                      <a:pPr marL="0" marR="0" algn="ctr">
                        <a:lnSpc>
                          <a:spcPct val="150000"/>
                        </a:lnSpc>
                        <a:spcBef>
                          <a:spcPts val="0"/>
                        </a:spcBef>
                        <a:spcAft>
                          <a:spcPts val="0"/>
                        </a:spcAft>
                      </a:pPr>
                      <a:r>
                        <a:rPr lang="en-US" sz="2000" dirty="0">
                          <a:effectLst/>
                          <a:latin typeface="Times New Roman" charset="0"/>
                          <a:ea typeface="宋体" charset="-122"/>
                        </a:rPr>
                        <a:t>General</a:t>
                      </a:r>
                    </a:p>
                  </a:txBody>
                  <a:tcPr marL="68580" marR="68580" marT="0" marB="0"/>
                </a:tc>
              </a:tr>
              <a:tr h="840802">
                <a:tc>
                  <a:txBody>
                    <a:bodyPr/>
                    <a:lstStyle/>
                    <a:p>
                      <a:pPr marL="0" marR="0" algn="ctr">
                        <a:lnSpc>
                          <a:spcPct val="150000"/>
                        </a:lnSpc>
                        <a:spcBef>
                          <a:spcPts val="0"/>
                        </a:spcBef>
                        <a:spcAft>
                          <a:spcPts val="0"/>
                        </a:spcAft>
                      </a:pPr>
                      <a:r>
                        <a:rPr lang="en-US" sz="2000">
                          <a:effectLst/>
                          <a:latin typeface="Times New Roman" charset="0"/>
                          <a:ea typeface="宋体" charset="-122"/>
                        </a:rPr>
                        <a:t>1.3</a:t>
                      </a:r>
                    </a:p>
                  </a:txBody>
                  <a:tcPr marL="68580" marR="68580" marT="0" marB="0"/>
                </a:tc>
                <a:tc>
                  <a:txBody>
                    <a:bodyPr/>
                    <a:lstStyle/>
                    <a:p>
                      <a:pPr marL="0" marR="0" algn="ctr">
                        <a:lnSpc>
                          <a:spcPct val="150000"/>
                        </a:lnSpc>
                        <a:spcBef>
                          <a:spcPts val="0"/>
                        </a:spcBef>
                        <a:spcAft>
                          <a:spcPts val="0"/>
                        </a:spcAft>
                      </a:pPr>
                      <a:r>
                        <a:rPr lang="en-US" sz="2000">
                          <a:effectLst/>
                          <a:latin typeface="Times New Roman" charset="0"/>
                          <a:ea typeface="宋体" charset="-122"/>
                        </a:rPr>
                        <a:t>SP 00</a:t>
                      </a:r>
                    </a:p>
                  </a:txBody>
                  <a:tcPr marL="68580" marR="68580" marT="0" marB="0"/>
                </a:tc>
                <a:tc>
                  <a:txBody>
                    <a:bodyPr/>
                    <a:lstStyle/>
                    <a:p>
                      <a:pPr marL="0" marR="0" algn="ctr">
                        <a:lnSpc>
                          <a:spcPct val="150000"/>
                        </a:lnSpc>
                        <a:spcBef>
                          <a:spcPts val="0"/>
                        </a:spcBef>
                        <a:spcAft>
                          <a:spcPts val="0"/>
                        </a:spcAft>
                      </a:pPr>
                      <a:r>
                        <a:rPr lang="en-US" sz="2000">
                          <a:effectLst/>
                          <a:latin typeface="Times New Roman" charset="0"/>
                          <a:ea typeface="宋体" charset="-122"/>
                        </a:rPr>
                        <a:t>Set protocol to auto and save it</a:t>
                      </a:r>
                    </a:p>
                  </a:txBody>
                  <a:tcPr marL="68580" marR="68580" marT="0" marB="0"/>
                </a:tc>
                <a:tc>
                  <a:txBody>
                    <a:bodyPr/>
                    <a:lstStyle/>
                    <a:p>
                      <a:pPr marL="0" marR="0" algn="ctr">
                        <a:lnSpc>
                          <a:spcPct val="150000"/>
                        </a:lnSpc>
                        <a:spcBef>
                          <a:spcPts val="0"/>
                        </a:spcBef>
                        <a:spcAft>
                          <a:spcPts val="0"/>
                        </a:spcAft>
                      </a:pPr>
                      <a:r>
                        <a:rPr lang="en-US" sz="2000" dirty="0">
                          <a:effectLst/>
                          <a:latin typeface="Times New Roman" charset="0"/>
                          <a:ea typeface="宋体" charset="-122"/>
                        </a:rPr>
                        <a:t>OBD</a:t>
                      </a:r>
                    </a:p>
                  </a:txBody>
                  <a:tcPr marL="68580" marR="68580" marT="0" marB="0"/>
                </a:tc>
              </a:tr>
              <a:tr h="420401">
                <a:tc>
                  <a:txBody>
                    <a:bodyPr/>
                    <a:lstStyle/>
                    <a:p>
                      <a:pPr marL="0" marR="0" algn="ctr">
                        <a:lnSpc>
                          <a:spcPct val="150000"/>
                        </a:lnSpc>
                        <a:spcBef>
                          <a:spcPts val="0"/>
                        </a:spcBef>
                        <a:spcAft>
                          <a:spcPts val="0"/>
                        </a:spcAft>
                      </a:pPr>
                      <a:r>
                        <a:rPr lang="en-US" sz="2000">
                          <a:effectLst/>
                          <a:latin typeface="Times New Roman" charset="0"/>
                          <a:ea typeface="宋体" charset="-122"/>
                        </a:rPr>
                        <a:t>1.0</a:t>
                      </a:r>
                    </a:p>
                  </a:txBody>
                  <a:tcPr marL="68580" marR="68580" marT="0" marB="0"/>
                </a:tc>
                <a:tc>
                  <a:txBody>
                    <a:bodyPr/>
                    <a:lstStyle/>
                    <a:p>
                      <a:pPr marL="0" marR="0" algn="ctr">
                        <a:lnSpc>
                          <a:spcPct val="150000"/>
                        </a:lnSpc>
                        <a:spcBef>
                          <a:spcPts val="0"/>
                        </a:spcBef>
                        <a:spcAft>
                          <a:spcPts val="0"/>
                        </a:spcAft>
                      </a:pPr>
                      <a:r>
                        <a:rPr lang="en-US" sz="2000">
                          <a:effectLst/>
                          <a:latin typeface="Times New Roman" charset="0"/>
                          <a:ea typeface="宋体" charset="-122"/>
                        </a:rPr>
                        <a:t>Z</a:t>
                      </a:r>
                    </a:p>
                  </a:txBody>
                  <a:tcPr marL="68580" marR="68580" marT="0" marB="0"/>
                </a:tc>
                <a:tc>
                  <a:txBody>
                    <a:bodyPr/>
                    <a:lstStyle/>
                    <a:p>
                      <a:pPr marL="0" marR="0" algn="ctr">
                        <a:lnSpc>
                          <a:spcPct val="150000"/>
                        </a:lnSpc>
                        <a:spcBef>
                          <a:spcPts val="0"/>
                        </a:spcBef>
                        <a:spcAft>
                          <a:spcPts val="0"/>
                        </a:spcAft>
                      </a:pPr>
                      <a:r>
                        <a:rPr lang="en-US" sz="2000">
                          <a:effectLst/>
                          <a:latin typeface="Times New Roman" charset="0"/>
                          <a:ea typeface="宋体" charset="-122"/>
                        </a:rPr>
                        <a:t>Reset all</a:t>
                      </a:r>
                    </a:p>
                  </a:txBody>
                  <a:tcPr marL="68580" marR="68580" marT="0" marB="0"/>
                </a:tc>
                <a:tc>
                  <a:txBody>
                    <a:bodyPr/>
                    <a:lstStyle/>
                    <a:p>
                      <a:pPr marL="0" marR="0" algn="ctr">
                        <a:lnSpc>
                          <a:spcPct val="150000"/>
                        </a:lnSpc>
                        <a:spcBef>
                          <a:spcPts val="0"/>
                        </a:spcBef>
                        <a:spcAft>
                          <a:spcPts val="0"/>
                        </a:spcAft>
                      </a:pPr>
                      <a:r>
                        <a:rPr lang="en-US" sz="2000" dirty="0">
                          <a:effectLst/>
                          <a:latin typeface="Times New Roman" charset="0"/>
                          <a:ea typeface="宋体" charset="-122"/>
                        </a:rPr>
                        <a:t>General</a:t>
                      </a:r>
                    </a:p>
                  </a:txBody>
                  <a:tcPr marL="68580" marR="68580" marT="0" marB="0"/>
                </a:tc>
              </a:tr>
            </a:tbl>
          </a:graphicData>
        </a:graphic>
      </p:graphicFrame>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
        <p:nvSpPr>
          <p:cNvPr id="6" name="TextBox 5"/>
          <p:cNvSpPr txBox="1"/>
          <p:nvPr/>
        </p:nvSpPr>
        <p:spPr>
          <a:xfrm>
            <a:off x="9580831" y="4553634"/>
            <a:ext cx="2085499" cy="646331"/>
          </a:xfrm>
          <a:prstGeom prst="rect">
            <a:avLst/>
          </a:prstGeom>
          <a:noFill/>
        </p:spPr>
        <p:txBody>
          <a:bodyPr wrap="square" rtlCol="0">
            <a:spAutoFit/>
          </a:bodyPr>
          <a:lstStyle/>
          <a:p>
            <a:r>
              <a:rPr lang="en-US" dirty="0" smtClean="0"/>
              <a:t>© ELM Electronic Inc.</a:t>
            </a:r>
            <a:endParaRPr lang="en-US" dirty="0"/>
          </a:p>
        </p:txBody>
      </p:sp>
    </p:spTree>
    <p:extLst>
      <p:ext uri="{BB962C8B-B14F-4D97-AF65-F5344CB8AC3E}">
        <p14:creationId xmlns:p14="http://schemas.microsoft.com/office/powerpoint/2010/main" val="454722444"/>
      </p:ext>
    </p:extLst>
  </p:cSld>
  <p:clrMapOvr>
    <a:masterClrMapping/>
  </p:clrMapOvr>
  <mc:AlternateContent xmlns:mc="http://schemas.openxmlformats.org/markup-compatibility/2006" xmlns:p14="http://schemas.microsoft.com/office/powerpoint/2010/main">
    <mc:Choice Requires="p14">
      <p:transition spd="slow" p14:dur="2000" advTm="115"/>
    </mc:Choice>
    <mc:Fallback xmlns="">
      <p:transition spd="slow" advTm="1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 Analysis</a:t>
            </a:r>
            <a:endParaRPr lang="en-US" dirty="0"/>
          </a:p>
        </p:txBody>
      </p:sp>
      <p:sp>
        <p:nvSpPr>
          <p:cNvPr id="3" name="Content Placeholder 2"/>
          <p:cNvSpPr>
            <a:spLocks noGrp="1"/>
          </p:cNvSpPr>
          <p:nvPr>
            <p:ph idx="1"/>
          </p:nvPr>
        </p:nvSpPr>
        <p:spPr/>
        <p:txBody>
          <a:bodyPr/>
          <a:lstStyle/>
          <a:p>
            <a:r>
              <a:rPr lang="en-US" sz="2400" dirty="0" smtClean="0"/>
              <a:t>User requirements </a:t>
            </a:r>
          </a:p>
          <a:p>
            <a:pPr lvl="1"/>
            <a:r>
              <a:rPr lang="en-US" sz="2400" dirty="0" smtClean="0"/>
              <a:t>Users want to do</a:t>
            </a:r>
            <a:endParaRPr lang="en-US" sz="2400" dirty="0"/>
          </a:p>
          <a:p>
            <a:r>
              <a:rPr lang="en-US" sz="2400" dirty="0"/>
              <a:t>F</a:t>
            </a:r>
            <a:r>
              <a:rPr lang="en-US" sz="2400" dirty="0" smtClean="0"/>
              <a:t>unctional requirements</a:t>
            </a:r>
          </a:p>
          <a:p>
            <a:pPr lvl="1"/>
            <a:r>
              <a:rPr lang="en-US" sz="2400" dirty="0" smtClean="0"/>
              <a:t>The system must have</a:t>
            </a:r>
          </a:p>
          <a:p>
            <a:r>
              <a:rPr lang="en-US" sz="2400" dirty="0" smtClean="0"/>
              <a:t>Non-functional requirements</a:t>
            </a:r>
          </a:p>
          <a:p>
            <a:pPr lvl="1"/>
            <a:r>
              <a:rPr lang="en-US" sz="2400" dirty="0" smtClean="0"/>
              <a:t>The system should have</a:t>
            </a:r>
          </a:p>
          <a:p>
            <a:pPr lvl="1"/>
            <a:endParaRPr lang="en-US"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4444160"/>
      </p:ext>
    </p:extLst>
  </p:cSld>
  <p:clrMapOvr>
    <a:masterClrMapping/>
  </p:clrMapOvr>
  <mc:AlternateContent xmlns:mc="http://schemas.openxmlformats.org/markup-compatibility/2006" xmlns:p14="http://schemas.microsoft.com/office/powerpoint/2010/main">
    <mc:Choice Requires="p14">
      <p:transition spd="slow" p14:dur="2000" advTm="127"/>
    </mc:Choice>
    <mc:Fallback xmlns="">
      <p:transition spd="slow" advTm="1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4751" y="425327"/>
            <a:ext cx="8911687" cy="846882"/>
          </a:xfrm>
        </p:spPr>
        <p:txBody>
          <a:bodyPr>
            <a:normAutofit/>
          </a:bodyPr>
          <a:lstStyle/>
          <a:p>
            <a:r>
              <a:rPr lang="en-US" dirty="0" smtClean="0"/>
              <a:t>A Simple Example</a:t>
            </a:r>
            <a:endParaRPr lang="en-US" dirty="0"/>
          </a:p>
        </p:txBody>
      </p:sp>
      <p:sp>
        <p:nvSpPr>
          <p:cNvPr id="3" name="Content Placeholder 2"/>
          <p:cNvSpPr>
            <a:spLocks noGrp="1"/>
          </p:cNvSpPr>
          <p:nvPr>
            <p:ph idx="1"/>
          </p:nvPr>
        </p:nvSpPr>
        <p:spPr>
          <a:xfrm>
            <a:off x="2529577" y="1590261"/>
            <a:ext cx="8915400" cy="5049077"/>
          </a:xfrm>
        </p:spPr>
        <p:txBody>
          <a:bodyPr>
            <a:normAutofit fontScale="70000" lnSpcReduction="20000"/>
          </a:bodyPr>
          <a:lstStyle/>
          <a:p>
            <a:pPr marL="0" indent="0">
              <a:buNone/>
            </a:pPr>
            <a:r>
              <a:rPr lang="en-US" sz="2300" dirty="0"/>
              <a:t>Index: </a:t>
            </a:r>
            <a:r>
              <a:rPr lang="en-US" sz="2300" dirty="0" smtClean="0"/>
              <a:t>	Access.1</a:t>
            </a:r>
            <a:endParaRPr lang="en-US" sz="2300" dirty="0"/>
          </a:p>
          <a:p>
            <a:pPr marL="0" indent="0">
              <a:buNone/>
            </a:pPr>
            <a:r>
              <a:rPr lang="en-US" sz="2300" dirty="0"/>
              <a:t>Name: </a:t>
            </a:r>
            <a:r>
              <a:rPr lang="en-US" sz="2300" dirty="0" smtClean="0"/>
              <a:t>	Register</a:t>
            </a:r>
            <a:endParaRPr lang="en-US" sz="2300" dirty="0"/>
          </a:p>
          <a:p>
            <a:pPr marL="0" indent="0">
              <a:buNone/>
            </a:pPr>
            <a:r>
              <a:rPr lang="en-US" sz="2300" dirty="0"/>
              <a:t>Purpose: </a:t>
            </a:r>
            <a:r>
              <a:rPr lang="en-US" sz="2300" dirty="0" smtClean="0"/>
              <a:t> To </a:t>
            </a:r>
            <a:r>
              <a:rPr lang="en-US" sz="2300" dirty="0"/>
              <a:t>register an account for Riding Mechanic.</a:t>
            </a:r>
          </a:p>
          <a:p>
            <a:pPr marL="0" indent="0">
              <a:buNone/>
            </a:pPr>
            <a:r>
              <a:rPr lang="en-US" sz="2300" dirty="0"/>
              <a:t>Input parameters: </a:t>
            </a:r>
            <a:r>
              <a:rPr lang="en-US" sz="2300" dirty="0" smtClean="0"/>
              <a:t>Username</a:t>
            </a:r>
            <a:r>
              <a:rPr lang="en-US" sz="2300" dirty="0"/>
              <a:t>, password, confirm password</a:t>
            </a:r>
          </a:p>
          <a:p>
            <a:pPr marL="0" indent="0">
              <a:buNone/>
            </a:pPr>
            <a:r>
              <a:rPr lang="en-US" sz="2300" dirty="0"/>
              <a:t>Action: </a:t>
            </a:r>
            <a:r>
              <a:rPr lang="en-US" sz="2300" dirty="0" smtClean="0"/>
              <a:t>  Ensure </a:t>
            </a:r>
            <a:r>
              <a:rPr lang="en-US" sz="2300" dirty="0"/>
              <a:t>that username doesn’t exist in the system</a:t>
            </a:r>
            <a:r>
              <a:rPr lang="en-US" sz="2300" dirty="0" smtClean="0"/>
              <a:t>.</a:t>
            </a:r>
          </a:p>
          <a:p>
            <a:pPr marL="0" indent="0">
              <a:buNone/>
            </a:pPr>
            <a:r>
              <a:rPr lang="en-US" sz="2300" dirty="0" smtClean="0"/>
              <a:t>	       Ensure </a:t>
            </a:r>
            <a:r>
              <a:rPr lang="en-US" sz="2300" dirty="0"/>
              <a:t>that username </a:t>
            </a:r>
            <a:r>
              <a:rPr lang="en-US" sz="2300" dirty="0" smtClean="0"/>
              <a:t>is in email format.</a:t>
            </a:r>
          </a:p>
          <a:p>
            <a:pPr marL="0" indent="0">
              <a:buNone/>
            </a:pPr>
            <a:r>
              <a:rPr lang="en-US" sz="2300" dirty="0" smtClean="0"/>
              <a:t>               Ensure </a:t>
            </a:r>
            <a:r>
              <a:rPr lang="en-US" sz="2300" dirty="0"/>
              <a:t>that password </a:t>
            </a:r>
            <a:r>
              <a:rPr lang="en-US" sz="2300" dirty="0" smtClean="0"/>
              <a:t>or confirm </a:t>
            </a:r>
            <a:r>
              <a:rPr lang="en-US" sz="2300" dirty="0"/>
              <a:t>password field </a:t>
            </a:r>
            <a:r>
              <a:rPr lang="en-US" sz="2300" dirty="0" smtClean="0"/>
              <a:t>should </a:t>
            </a:r>
            <a:r>
              <a:rPr lang="en-US" sz="2300" dirty="0"/>
              <a:t>not be empty.</a:t>
            </a:r>
          </a:p>
          <a:p>
            <a:pPr marL="0" indent="0">
              <a:buNone/>
            </a:pPr>
            <a:r>
              <a:rPr lang="en-US" sz="2300" dirty="0" smtClean="0"/>
              <a:t>               Ensure </a:t>
            </a:r>
            <a:r>
              <a:rPr lang="en-US" sz="2300" dirty="0"/>
              <a:t>that password and confirm password are same.</a:t>
            </a:r>
          </a:p>
          <a:p>
            <a:pPr marL="0" indent="0">
              <a:buNone/>
            </a:pPr>
            <a:r>
              <a:rPr lang="en-US" sz="2300" dirty="0"/>
              <a:t> </a:t>
            </a:r>
            <a:r>
              <a:rPr lang="en-US" sz="2300" dirty="0" smtClean="0"/>
              <a:t>              Show </a:t>
            </a:r>
            <a:r>
              <a:rPr lang="en-US" sz="2300" dirty="0"/>
              <a:t>information of registering an account successfully.</a:t>
            </a:r>
          </a:p>
          <a:p>
            <a:pPr marL="0" indent="0">
              <a:buNone/>
            </a:pPr>
            <a:r>
              <a:rPr lang="en-US" sz="2300" dirty="0"/>
              <a:t>Output parameters: None</a:t>
            </a:r>
          </a:p>
          <a:p>
            <a:pPr marL="0" indent="0">
              <a:buNone/>
            </a:pPr>
            <a:r>
              <a:rPr lang="en-US" sz="2300" dirty="0"/>
              <a:t>Exceptions: Username has already </a:t>
            </a:r>
            <a:r>
              <a:rPr lang="en-US" sz="2300" dirty="0" smtClean="0"/>
              <a:t>existed or username is not in email format</a:t>
            </a:r>
            <a:endParaRPr lang="en-US" sz="2300" dirty="0"/>
          </a:p>
          <a:p>
            <a:pPr marL="0" indent="0">
              <a:buNone/>
            </a:pPr>
            <a:r>
              <a:rPr lang="en-US" sz="2300" dirty="0"/>
              <a:t>        </a:t>
            </a:r>
            <a:r>
              <a:rPr lang="en-US" sz="2300" dirty="0" smtClean="0"/>
              <a:t>            Password </a:t>
            </a:r>
            <a:r>
              <a:rPr lang="en-US" sz="2300" dirty="0"/>
              <a:t>or confirm password is empty.</a:t>
            </a:r>
          </a:p>
          <a:p>
            <a:pPr marL="0" indent="0">
              <a:buNone/>
            </a:pPr>
            <a:r>
              <a:rPr lang="en-US" sz="2300" dirty="0"/>
              <a:t>        </a:t>
            </a:r>
            <a:r>
              <a:rPr lang="en-US" sz="2300" dirty="0" smtClean="0"/>
              <a:t>            Password </a:t>
            </a:r>
            <a:r>
              <a:rPr lang="en-US" sz="2300" dirty="0"/>
              <a:t>and confirm password are different.</a:t>
            </a:r>
          </a:p>
          <a:p>
            <a:pPr marL="0" indent="0">
              <a:buNone/>
            </a:pPr>
            <a:r>
              <a:rPr lang="en-US" sz="2300" dirty="0"/>
              <a:t>Remarks: Application should show proper error message when users make mistakes.</a:t>
            </a:r>
          </a:p>
          <a:p>
            <a:pPr marL="0" indent="0">
              <a:buNone/>
            </a:pPr>
            <a:r>
              <a:rPr lang="en-US" sz="2300" dirty="0"/>
              <a:t>Cross-references: None</a:t>
            </a:r>
          </a:p>
          <a:p>
            <a:endParaRPr lang="en-US"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4713629"/>
      </p:ext>
    </p:extLst>
  </p:cSld>
  <p:clrMapOvr>
    <a:masterClrMapping/>
  </p:clrMapOvr>
  <mc:AlternateContent xmlns:mc="http://schemas.openxmlformats.org/markup-compatibility/2006" xmlns:p14="http://schemas.microsoft.com/office/powerpoint/2010/main">
    <mc:Choice Requires="p14">
      <p:transition spd="slow" p14:dur="2000" advTm="164"/>
    </mc:Choice>
    <mc:Fallback xmlns="">
      <p:transition spd="slow" advTm="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Architecture</a:t>
            </a:r>
            <a:endParaRPr lang="en-US" dirty="0"/>
          </a:p>
        </p:txBody>
      </p:sp>
      <p:sp>
        <p:nvSpPr>
          <p:cNvPr id="3" name="Content Placeholder 2"/>
          <p:cNvSpPr>
            <a:spLocks noGrp="1"/>
          </p:cNvSpPr>
          <p:nvPr>
            <p:ph idx="1"/>
          </p:nvPr>
        </p:nvSpPr>
        <p:spPr/>
        <p:txBody>
          <a:bodyPr>
            <a:normAutofit/>
          </a:bodyPr>
          <a:lstStyle/>
          <a:p>
            <a:r>
              <a:rPr lang="en-US" sz="2400" dirty="0" smtClean="0"/>
              <a:t>Goal</a:t>
            </a:r>
          </a:p>
          <a:p>
            <a:pPr lvl="1"/>
            <a:r>
              <a:rPr lang="en-US" sz="2400" dirty="0" smtClean="0"/>
              <a:t>Prototype: Incremental model</a:t>
            </a:r>
          </a:p>
          <a:p>
            <a:pPr lvl="1"/>
            <a:r>
              <a:rPr lang="en-US" sz="2400" dirty="0" smtClean="0"/>
              <a:t>Identify Key technical risks</a:t>
            </a:r>
          </a:p>
          <a:p>
            <a:r>
              <a:rPr lang="en-US" sz="2400" smtClean="0"/>
              <a:t>Constraint</a:t>
            </a:r>
            <a:endParaRPr lang="en-US" sz="2400" dirty="0" smtClean="0"/>
          </a:p>
          <a:p>
            <a:pPr lvl="1"/>
            <a:r>
              <a:rPr lang="en-US" sz="2400" dirty="0" smtClean="0"/>
              <a:t>OBD-II Wi-Fi scanner</a:t>
            </a:r>
          </a:p>
          <a:p>
            <a:pPr lvl="1"/>
            <a:r>
              <a:rPr lang="en-US" sz="2400" dirty="0" smtClean="0"/>
              <a:t>Can’t connect to the server</a:t>
            </a:r>
          </a:p>
          <a:p>
            <a:pPr lvl="1"/>
            <a:endParaRPr lang="en-US" dirty="0"/>
          </a:p>
          <a:p>
            <a:pPr lvl="1"/>
            <a:endParaRPr lang="en-US" dirty="0" smtClean="0"/>
          </a:p>
          <a:p>
            <a:endParaRPr lang="en-US" dirty="0" smtClean="0"/>
          </a:p>
          <a:p>
            <a:endParaRPr lang="en-US"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5811263"/>
      </p:ext>
    </p:extLst>
  </p:cSld>
  <p:clrMapOvr>
    <a:masterClrMapping/>
  </p:clrMapOvr>
  <mc:AlternateContent xmlns:mc="http://schemas.openxmlformats.org/markup-compatibility/2006" xmlns:p14="http://schemas.microsoft.com/office/powerpoint/2010/main">
    <mc:Choice Requires="p14">
      <p:transition spd="slow" p14:dur="2000" advTm="462"/>
    </mc:Choice>
    <mc:Fallback xmlns="">
      <p:transition spd="slow" advTm="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a:t>
            </a:r>
            <a:r>
              <a:rPr lang="en-US" dirty="0" smtClean="0"/>
              <a:t>Scenarios</a:t>
            </a:r>
            <a:endParaRPr lang="en-US" dirty="0"/>
          </a:p>
        </p:txBody>
      </p:sp>
      <p:sp>
        <p:nvSpPr>
          <p:cNvPr id="3" name="Content Placeholder 2"/>
          <p:cNvSpPr>
            <a:spLocks noGrp="1"/>
          </p:cNvSpPr>
          <p:nvPr>
            <p:ph idx="1"/>
          </p:nvPr>
        </p:nvSpPr>
        <p:spPr/>
        <p:txBody>
          <a:bodyPr/>
          <a:lstStyle/>
          <a:p>
            <a:pPr lvl="1"/>
            <a:r>
              <a:rPr lang="en-US" sz="2400" dirty="0" smtClean="0"/>
              <a:t>Download and upload user information</a:t>
            </a:r>
          </a:p>
          <a:p>
            <a:pPr lvl="1"/>
            <a:r>
              <a:rPr lang="en-US" sz="2400" dirty="0" smtClean="0"/>
              <a:t>Connect to scanner’s Wi-Fi</a:t>
            </a:r>
          </a:p>
          <a:p>
            <a:pPr lvl="1"/>
            <a:r>
              <a:rPr lang="en-US" sz="2400" dirty="0" smtClean="0"/>
              <a:t>Keep sending OBD-II PIDs</a:t>
            </a:r>
          </a:p>
          <a:p>
            <a:pPr lvl="1"/>
            <a:r>
              <a:rPr lang="en-US" sz="2400" dirty="0" smtClean="0"/>
              <a:t>Save trip information</a:t>
            </a:r>
          </a:p>
          <a:p>
            <a:pPr lvl="1"/>
            <a:r>
              <a:rPr lang="en-US" sz="2400" dirty="0" smtClean="0"/>
              <a:t>Download </a:t>
            </a:r>
            <a:r>
              <a:rPr lang="en-US" sz="2400" dirty="0"/>
              <a:t>and upload </a:t>
            </a:r>
            <a:r>
              <a:rPr lang="en-US" sz="2400" dirty="0" smtClean="0"/>
              <a:t>trip information</a:t>
            </a:r>
          </a:p>
          <a:p>
            <a:pPr lvl="1"/>
            <a:endParaRPr lang="en-US" dirty="0" smtClean="0"/>
          </a:p>
          <a:p>
            <a:pPr lvl="1"/>
            <a:endParaRPr lang="en-US" dirty="0" smtClean="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56626790"/>
      </p:ext>
    </p:extLst>
  </p:cSld>
  <p:clrMapOvr>
    <a:masterClrMapping/>
  </p:clrMapOvr>
  <mc:AlternateContent xmlns:mc="http://schemas.openxmlformats.org/markup-compatibility/2006" xmlns:p14="http://schemas.microsoft.com/office/powerpoint/2010/main">
    <mc:Choice Requires="p14">
      <p:transition spd="slow" p14:dur="2000" advTm="696"/>
    </mc:Choice>
    <mc:Fallback xmlns="">
      <p:transition spd="slow" advTm="6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a:t>
            </a:r>
            <a:r>
              <a:rPr lang="en-US" dirty="0" smtClean="0"/>
              <a:t>Overview</a:t>
            </a:r>
            <a:endParaRPr lang="en-US" dirty="0"/>
          </a:p>
        </p:txBody>
      </p:sp>
      <p:sp>
        <p:nvSpPr>
          <p:cNvPr id="3" name="Content Placeholder 2"/>
          <p:cNvSpPr>
            <a:spLocks noGrp="1"/>
          </p:cNvSpPr>
          <p:nvPr>
            <p:ph idx="1"/>
          </p:nvPr>
        </p:nvSpPr>
        <p:spPr/>
        <p:txBody>
          <a:bodyPr>
            <a:normAutofit/>
          </a:bodyPr>
          <a:lstStyle/>
          <a:p>
            <a:r>
              <a:rPr lang="en-US" sz="2400" dirty="0" smtClean="0"/>
              <a:t>Application Overview</a:t>
            </a:r>
          </a:p>
          <a:p>
            <a:pPr lvl="1"/>
            <a:r>
              <a:rPr lang="en-US" sz="2400" dirty="0" smtClean="0"/>
              <a:t>Combination of architecture styles: client/server, object-oriented</a:t>
            </a:r>
          </a:p>
          <a:p>
            <a:pPr lvl="1"/>
            <a:r>
              <a:rPr lang="en-US" sz="2400" dirty="0" smtClean="0"/>
              <a:t>Tools and programming languages for server and client</a:t>
            </a:r>
          </a:p>
        </p:txBody>
      </p:sp>
    </p:spTree>
    <p:extLst>
      <p:ext uri="{BB962C8B-B14F-4D97-AF65-F5344CB8AC3E}">
        <p14:creationId xmlns:p14="http://schemas.microsoft.com/office/powerpoint/2010/main" val="5492707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31128" y="1427017"/>
            <a:ext cx="6359236" cy="4641273"/>
          </a:xfrm>
        </p:spPr>
      </p:pic>
      <p:sp>
        <p:nvSpPr>
          <p:cNvPr id="2" name="TextBox 1"/>
          <p:cNvSpPr txBox="1"/>
          <p:nvPr/>
        </p:nvSpPr>
        <p:spPr>
          <a:xfrm>
            <a:off x="3131128" y="515698"/>
            <a:ext cx="7684655" cy="646331"/>
          </a:xfrm>
          <a:prstGeom prst="rect">
            <a:avLst/>
          </a:prstGeom>
          <a:noFill/>
        </p:spPr>
        <p:txBody>
          <a:bodyPr wrap="square" rtlCol="0">
            <a:spAutoFit/>
          </a:bodyPr>
          <a:lstStyle/>
          <a:p>
            <a:r>
              <a:rPr lang="en-US" sz="3600" dirty="0" smtClean="0"/>
              <a:t>High Level </a:t>
            </a:r>
            <a:r>
              <a:rPr lang="en-US" sz="3600" dirty="0"/>
              <a:t>A</a:t>
            </a:r>
            <a:r>
              <a:rPr lang="en-US" sz="3600" dirty="0" smtClean="0"/>
              <a:t>rchitecture</a:t>
            </a:r>
            <a:endParaRPr lang="en-US" sz="3600" dirty="0"/>
          </a:p>
        </p:txBody>
      </p:sp>
    </p:spTree>
    <p:extLst>
      <p:ext uri="{BB962C8B-B14F-4D97-AF65-F5344CB8AC3E}">
        <p14:creationId xmlns:p14="http://schemas.microsoft.com/office/powerpoint/2010/main" val="19392189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lgn="l" defTabSz="457200" rtl="0">
              <a:spcBef>
                <a:spcPct val="0"/>
              </a:spcBef>
            </a:pPr>
            <a:r>
              <a:rPr lang="en-US" sz="3600" dirty="0">
                <a:solidFill>
                  <a:schemeClr val="tx1"/>
                </a:solidFill>
                <a:latin typeface="+mj-lt"/>
              </a:rPr>
              <a:t>Key </a:t>
            </a:r>
            <a:r>
              <a:rPr lang="en-US" sz="3600" dirty="0" smtClean="0">
                <a:solidFill>
                  <a:schemeClr val="tx1"/>
                </a:solidFill>
                <a:latin typeface="+mj-lt"/>
              </a:rPr>
              <a:t>Issues </a:t>
            </a:r>
            <a:r>
              <a:rPr lang="en-US" sz="3600" dirty="0">
                <a:solidFill>
                  <a:schemeClr val="tx1"/>
                </a:solidFill>
                <a:latin typeface="+mj-lt"/>
              </a:rPr>
              <a:t>and </a:t>
            </a:r>
            <a:r>
              <a:rPr lang="en-US" sz="3600" dirty="0" smtClean="0">
                <a:solidFill>
                  <a:schemeClr val="tx1"/>
                </a:solidFill>
                <a:latin typeface="+mj-lt"/>
              </a:rPr>
              <a:t>Solutions</a:t>
            </a:r>
            <a:r>
              <a:rPr lang="en-US" sz="2400" dirty="0"/>
              <a:t/>
            </a:r>
            <a:br>
              <a:rPr lang="en-US" sz="2400" dirty="0"/>
            </a:br>
            <a:endParaRPr lang="en-US" dirty="0"/>
          </a:p>
        </p:txBody>
      </p:sp>
      <p:sp>
        <p:nvSpPr>
          <p:cNvPr id="3" name="Content Placeholder 2"/>
          <p:cNvSpPr>
            <a:spLocks noGrp="1"/>
          </p:cNvSpPr>
          <p:nvPr>
            <p:ph idx="1"/>
          </p:nvPr>
        </p:nvSpPr>
        <p:spPr>
          <a:xfrm>
            <a:off x="2191647" y="2590800"/>
            <a:ext cx="8915400" cy="3777622"/>
          </a:xfrm>
        </p:spPr>
        <p:txBody>
          <a:bodyPr/>
          <a:lstStyle/>
          <a:p>
            <a:pPr marL="742950" lvl="2" indent="-342900"/>
            <a:r>
              <a:rPr lang="en-US" sz="2400" dirty="0" smtClean="0"/>
              <a:t>Thread </a:t>
            </a:r>
            <a:r>
              <a:rPr lang="en-US" sz="2400" dirty="0"/>
              <a:t>safety </a:t>
            </a:r>
            <a:r>
              <a:rPr lang="en-US" sz="2400" dirty="0" smtClean="0"/>
              <a:t>(sending OBD-II PIDs)</a:t>
            </a:r>
            <a:endParaRPr lang="en-US" sz="2400" dirty="0"/>
          </a:p>
          <a:p>
            <a:pPr marL="742950" lvl="2" indent="-342900"/>
            <a:r>
              <a:rPr lang="en-US" sz="2400" dirty="0"/>
              <a:t>Extra data about the car</a:t>
            </a:r>
          </a:p>
          <a:p>
            <a:endParaRPr lang="en-US" dirty="0"/>
          </a:p>
        </p:txBody>
      </p:sp>
    </p:spTree>
    <p:extLst>
      <p:ext uri="{BB962C8B-B14F-4D97-AF65-F5344CB8AC3E}">
        <p14:creationId xmlns:p14="http://schemas.microsoft.com/office/powerpoint/2010/main" val="18961969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9334032" cy="747490"/>
          </a:xfrm>
        </p:spPr>
        <p:txBody>
          <a:bodyPr>
            <a:normAutofit fontScale="90000"/>
          </a:bodyPr>
          <a:lstStyle/>
          <a:p>
            <a:r>
              <a:rPr lang="en-US" dirty="0"/>
              <a:t>Frequency of </a:t>
            </a:r>
            <a:r>
              <a:rPr lang="en-US" dirty="0" smtClean="0"/>
              <a:t>Sending </a:t>
            </a:r>
            <a:r>
              <a:rPr lang="en-US" dirty="0"/>
              <a:t>D</a:t>
            </a:r>
            <a:r>
              <a:rPr lang="en-US" dirty="0" smtClean="0"/>
              <a:t>ifferent </a:t>
            </a:r>
            <a:r>
              <a:rPr lang="en-US" dirty="0"/>
              <a:t>OBD-II PIDs</a:t>
            </a:r>
            <a:r>
              <a:rPr lang="en-US" b="1" dirty="0"/>
              <a:t/>
            </a:r>
            <a:br>
              <a:rPr lang="en-US" b="1" dirty="0"/>
            </a:b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90490" y="1801605"/>
            <a:ext cx="7425719" cy="4499804"/>
          </a:xfrm>
        </p:spPr>
      </p:pic>
    </p:spTree>
    <p:extLst>
      <p:ext uri="{BB962C8B-B14F-4D97-AF65-F5344CB8AC3E}">
        <p14:creationId xmlns:p14="http://schemas.microsoft.com/office/powerpoint/2010/main" val="1177651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51819"/>
            <a:ext cx="8911687" cy="1280890"/>
          </a:xfrm>
        </p:spPr>
        <p:txBody>
          <a:bodyPr/>
          <a:lstStyle/>
          <a:p>
            <a:r>
              <a:rPr lang="en-US" dirty="0" smtClean="0"/>
              <a:t>Key Values</a:t>
            </a:r>
            <a:endParaRPr lang="en-US" dirty="0"/>
          </a:p>
        </p:txBody>
      </p:sp>
      <p:sp>
        <p:nvSpPr>
          <p:cNvPr id="3" name="Content Placeholder 2"/>
          <p:cNvSpPr>
            <a:spLocks noGrp="1"/>
          </p:cNvSpPr>
          <p:nvPr>
            <p:ph idx="1"/>
          </p:nvPr>
        </p:nvSpPr>
        <p:spPr/>
        <p:txBody>
          <a:bodyPr/>
          <a:lstStyle/>
          <a:p>
            <a:r>
              <a:rPr lang="en-US" sz="2400" dirty="0" smtClean="0"/>
              <a:t>How distance was calculated</a:t>
            </a:r>
          </a:p>
          <a:p>
            <a:endParaRPr lang="en-US" dirty="0"/>
          </a:p>
        </p:txBody>
      </p:sp>
    </p:spTree>
    <p:extLst>
      <p:ext uri="{BB962C8B-B14F-4D97-AF65-F5344CB8AC3E}">
        <p14:creationId xmlns:p14="http://schemas.microsoft.com/office/powerpoint/2010/main" val="7240944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a:xfrm>
            <a:off x="1913351" y="1905000"/>
            <a:ext cx="8915400" cy="3777622"/>
          </a:xfrm>
        </p:spPr>
        <p:txBody>
          <a:bodyPr>
            <a:normAutofit/>
          </a:bodyPr>
          <a:lstStyle/>
          <a:p>
            <a:r>
              <a:rPr lang="en-US" sz="2400" dirty="0"/>
              <a:t>D</a:t>
            </a:r>
            <a:r>
              <a:rPr lang="en-US" sz="2400" dirty="0" smtClean="0"/>
              <a:t>ifficult </a:t>
            </a:r>
            <a:r>
              <a:rPr lang="en-US" sz="2400" dirty="0"/>
              <a:t>to </a:t>
            </a:r>
            <a:r>
              <a:rPr lang="en-US" sz="2400" dirty="0" smtClean="0"/>
              <a:t>imagine </a:t>
            </a:r>
            <a:r>
              <a:rPr lang="en-US" sz="2400" dirty="0"/>
              <a:t>life without </a:t>
            </a:r>
            <a:r>
              <a:rPr lang="en-US" sz="2400" dirty="0" smtClean="0"/>
              <a:t>driving.</a:t>
            </a:r>
          </a:p>
          <a:p>
            <a:r>
              <a:rPr lang="en-US" altLang="zh-CN" sz="2400" dirty="0" smtClean="0"/>
              <a:t>On-Board Diagnostic (OBD) applications</a:t>
            </a:r>
          </a:p>
          <a:p>
            <a:r>
              <a:rPr lang="en-US" sz="2400" dirty="0" smtClean="0"/>
              <a:t>Disadvantages of </a:t>
            </a:r>
            <a:r>
              <a:rPr lang="en-US" altLang="zh-CN" sz="2400" dirty="0"/>
              <a:t>OBD </a:t>
            </a:r>
            <a:r>
              <a:rPr lang="en-US" altLang="zh-CN" sz="2400" dirty="0" smtClean="0"/>
              <a:t>applications in the market</a:t>
            </a:r>
          </a:p>
          <a:p>
            <a:r>
              <a:rPr lang="en-US" altLang="zh-CN" sz="2400" dirty="0" smtClean="0"/>
              <a:t>Advantages of Riding Mechanic</a:t>
            </a: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22942" y="3408015"/>
            <a:ext cx="3405809" cy="2484785"/>
          </a:xfrm>
          <a:prstGeom prst="rect">
            <a:avLst/>
          </a:prstGeom>
        </p:spPr>
      </p:pic>
      <p:sp>
        <p:nvSpPr>
          <p:cNvPr id="7" name="TextBox 6"/>
          <p:cNvSpPr txBox="1"/>
          <p:nvPr/>
        </p:nvSpPr>
        <p:spPr>
          <a:xfrm>
            <a:off x="7416800" y="5942801"/>
            <a:ext cx="3810000" cy="923330"/>
          </a:xfrm>
          <a:prstGeom prst="rect">
            <a:avLst/>
          </a:prstGeom>
          <a:noFill/>
        </p:spPr>
        <p:txBody>
          <a:bodyPr wrap="square" rtlCol="0">
            <a:spAutoFit/>
          </a:bodyPr>
          <a:lstStyle/>
          <a:p>
            <a:r>
              <a:rPr lang="en-US" dirty="0" smtClean="0"/>
              <a:t>©</a:t>
            </a:r>
            <a:r>
              <a:rPr lang="en-US" dirty="0"/>
              <a:t> </a:t>
            </a:r>
            <a:r>
              <a:rPr lang="en-US" dirty="0" smtClean="0"/>
              <a:t>2017 </a:t>
            </a:r>
            <a:r>
              <a:rPr lang="en-US" dirty="0"/>
              <a:t>Sears Brands, LLC. All Rights Reserved</a:t>
            </a:r>
          </a:p>
          <a:p>
            <a:endParaRPr lang="en-US" dirty="0"/>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23654307"/>
      </p:ext>
    </p:extLst>
  </p:cSld>
  <p:clrMapOvr>
    <a:masterClrMapping/>
  </p:clrMapOvr>
  <mc:AlternateContent xmlns:mc="http://schemas.openxmlformats.org/markup-compatibility/2006" xmlns:p14="http://schemas.microsoft.com/office/powerpoint/2010/main">
    <mc:Choice Requires="p14">
      <p:transition spd="slow" p14:dur="2000" advTm="43503"/>
    </mc:Choice>
    <mc:Fallback xmlns="">
      <p:transition spd="slow" advTm="435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Detailed </a:t>
            </a:r>
            <a:r>
              <a:rPr lang="en-US" dirty="0"/>
              <a:t>S</a:t>
            </a:r>
            <a:r>
              <a:rPr lang="en-US" dirty="0" smtClean="0"/>
              <a:t>ystem </a:t>
            </a:r>
            <a:r>
              <a:rPr lang="en-US" dirty="0"/>
              <a:t>D</a:t>
            </a:r>
            <a:r>
              <a:rPr lang="en-US" dirty="0" smtClean="0"/>
              <a:t>esign</a:t>
            </a:r>
            <a:endParaRPr lang="en-US" dirty="0"/>
          </a:p>
        </p:txBody>
      </p:sp>
      <p:sp>
        <p:nvSpPr>
          <p:cNvPr id="3" name="Content Placeholder 2"/>
          <p:cNvSpPr>
            <a:spLocks noGrp="1"/>
          </p:cNvSpPr>
          <p:nvPr>
            <p:ph idx="1"/>
          </p:nvPr>
        </p:nvSpPr>
        <p:spPr/>
        <p:txBody>
          <a:bodyPr>
            <a:normAutofit/>
          </a:bodyPr>
          <a:lstStyle/>
          <a:p>
            <a:r>
              <a:rPr lang="en-US" sz="2400" dirty="0" smtClean="0"/>
              <a:t>Database design</a:t>
            </a:r>
          </a:p>
          <a:p>
            <a:pPr lvl="1"/>
            <a:r>
              <a:rPr lang="en-US" sz="2400" dirty="0" smtClean="0"/>
              <a:t>User table</a:t>
            </a:r>
          </a:p>
          <a:p>
            <a:pPr lvl="1"/>
            <a:r>
              <a:rPr lang="en-US" sz="2400" dirty="0" smtClean="0"/>
              <a:t>Trip table</a:t>
            </a:r>
          </a:p>
          <a:p>
            <a:pPr lvl="1"/>
            <a:r>
              <a:rPr lang="en-US" sz="2400" dirty="0" smtClean="0"/>
              <a:t>Relationship between user table and trip table</a:t>
            </a:r>
          </a:p>
          <a:p>
            <a:pPr lvl="1"/>
            <a:r>
              <a:rPr lang="en-US" sz="2400" dirty="0"/>
              <a:t>Password encryption and </a:t>
            </a:r>
            <a:r>
              <a:rPr lang="en-US" sz="2400" dirty="0" smtClean="0"/>
              <a:t>decryption </a:t>
            </a:r>
          </a:p>
        </p:txBody>
      </p:sp>
    </p:spTree>
    <p:extLst>
      <p:ext uri="{BB962C8B-B14F-4D97-AF65-F5344CB8AC3E}">
        <p14:creationId xmlns:p14="http://schemas.microsoft.com/office/powerpoint/2010/main" val="8188449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9440" y="392319"/>
            <a:ext cx="8001000" cy="3025361"/>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9440" y="3805184"/>
            <a:ext cx="8001000" cy="2679700"/>
          </a:xfrm>
          <a:prstGeom prst="rect">
            <a:avLst/>
          </a:prstGeom>
        </p:spPr>
      </p:pic>
    </p:spTree>
    <p:extLst>
      <p:ext uri="{BB962C8B-B14F-4D97-AF65-F5344CB8AC3E}">
        <p14:creationId xmlns:p14="http://schemas.microsoft.com/office/powerpoint/2010/main" val="47721784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581235"/>
          </a:xfrm>
        </p:spPr>
        <p:txBody>
          <a:bodyPr>
            <a:normAutofit fontScale="90000"/>
          </a:bodyPr>
          <a:lstStyle/>
          <a:p>
            <a:r>
              <a:rPr lang="en-US" dirty="0" smtClean="0"/>
              <a:t>Use </a:t>
            </a:r>
            <a:r>
              <a:rPr lang="en-US" dirty="0"/>
              <a:t>C</a:t>
            </a:r>
            <a:r>
              <a:rPr lang="en-US" dirty="0" smtClean="0"/>
              <a:t>ase </a:t>
            </a:r>
            <a:r>
              <a:rPr lang="en-US" dirty="0"/>
              <a:t>D</a:t>
            </a:r>
            <a:r>
              <a:rPr lang="en-US" dirty="0" smtClean="0"/>
              <a:t>iagram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44291" y="1343891"/>
            <a:ext cx="4311792" cy="5129784"/>
          </a:xfrm>
        </p:spPr>
      </p:pic>
    </p:spTree>
    <p:extLst>
      <p:ext uri="{BB962C8B-B14F-4D97-AF65-F5344CB8AC3E}">
        <p14:creationId xmlns:p14="http://schemas.microsoft.com/office/powerpoint/2010/main" val="174410043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724399"/>
          </a:xfrm>
        </p:spPr>
        <p:txBody>
          <a:bodyPr>
            <a:normAutofit/>
          </a:bodyPr>
          <a:lstStyle/>
          <a:p>
            <a:r>
              <a:rPr lang="en-US" dirty="0" smtClean="0"/>
              <a:t>Class Diagram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49782" y="1348509"/>
            <a:ext cx="6921083" cy="5218546"/>
          </a:xfrm>
        </p:spPr>
      </p:pic>
    </p:spTree>
    <p:extLst>
      <p:ext uri="{BB962C8B-B14F-4D97-AF65-F5344CB8AC3E}">
        <p14:creationId xmlns:p14="http://schemas.microsoft.com/office/powerpoint/2010/main" val="79214277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Sequence Diagram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13083" y="1375392"/>
            <a:ext cx="6311571" cy="5140036"/>
          </a:xfrm>
        </p:spPr>
      </p:pic>
    </p:spTree>
    <p:extLst>
      <p:ext uri="{BB962C8B-B14F-4D97-AF65-F5344CB8AC3E}">
        <p14:creationId xmlns:p14="http://schemas.microsoft.com/office/powerpoint/2010/main" val="122584814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GUI Design</a:t>
            </a:r>
            <a:endParaRPr lang="en-US" dirty="0"/>
          </a:p>
        </p:txBody>
      </p:sp>
      <p:sp>
        <p:nvSpPr>
          <p:cNvPr id="3" name="Content Placeholder 2"/>
          <p:cNvSpPr>
            <a:spLocks noGrp="1"/>
          </p:cNvSpPr>
          <p:nvPr>
            <p:ph idx="1"/>
          </p:nvPr>
        </p:nvSpPr>
        <p:spPr>
          <a:xfrm>
            <a:off x="2151891" y="2113722"/>
            <a:ext cx="8915400" cy="3777622"/>
          </a:xfrm>
        </p:spPr>
        <p:txBody>
          <a:bodyPr>
            <a:normAutofit/>
          </a:bodyPr>
          <a:lstStyle/>
          <a:p>
            <a:r>
              <a:rPr lang="en-US" sz="2400" dirty="0" smtClean="0"/>
              <a:t>User Interface design</a:t>
            </a:r>
          </a:p>
          <a:p>
            <a:pPr lvl="1"/>
            <a:r>
              <a:rPr lang="en-US" sz="2400" dirty="0" smtClean="0"/>
              <a:t>Tab bar </a:t>
            </a:r>
          </a:p>
          <a:p>
            <a:pPr lvl="1"/>
            <a:r>
              <a:rPr lang="en-US" sz="2400" smtClean="0"/>
              <a:t>Navigation bar</a:t>
            </a:r>
            <a:endParaRPr lang="en-US" sz="2400"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8400" y="1264555"/>
            <a:ext cx="2884922" cy="5089727"/>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13162" y="1264554"/>
            <a:ext cx="2878667" cy="5089727"/>
          </a:xfrm>
          <a:prstGeom prst="rect">
            <a:avLst/>
          </a:prstGeom>
        </p:spPr>
      </p:pic>
    </p:spTree>
    <p:extLst>
      <p:ext uri="{BB962C8B-B14F-4D97-AF65-F5344CB8AC3E}">
        <p14:creationId xmlns:p14="http://schemas.microsoft.com/office/powerpoint/2010/main" val="163160757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a:t>
            </a:r>
            <a:endParaRPr lang="en-US" dirty="0"/>
          </a:p>
        </p:txBody>
      </p:sp>
      <p:sp>
        <p:nvSpPr>
          <p:cNvPr id="3" name="Content Placeholder 2"/>
          <p:cNvSpPr>
            <a:spLocks noGrp="1"/>
          </p:cNvSpPr>
          <p:nvPr>
            <p:ph idx="1"/>
          </p:nvPr>
        </p:nvSpPr>
        <p:spPr/>
        <p:txBody>
          <a:bodyPr>
            <a:normAutofit/>
          </a:bodyPr>
          <a:lstStyle/>
          <a:p>
            <a:r>
              <a:rPr lang="en-US" sz="2400" dirty="0" smtClean="0"/>
              <a:t>Testing plan</a:t>
            </a:r>
          </a:p>
          <a:p>
            <a:pPr lvl="1"/>
            <a:r>
              <a:rPr lang="en-US" sz="2400" dirty="0" smtClean="0"/>
              <a:t>Server side, Postman</a:t>
            </a:r>
          </a:p>
          <a:p>
            <a:pPr lvl="1"/>
            <a:r>
              <a:rPr lang="en-US" sz="2400" dirty="0" smtClean="0"/>
              <a:t>Client side</a:t>
            </a:r>
          </a:p>
          <a:p>
            <a:pPr lvl="1"/>
            <a:r>
              <a:rPr lang="en-US" sz="2400" dirty="0" smtClean="0"/>
              <a:t>UI testing in </a:t>
            </a:r>
            <a:r>
              <a:rPr lang="en-US" sz="2400" dirty="0" err="1" smtClean="0"/>
              <a:t>Xcode</a:t>
            </a:r>
            <a:endParaRPr lang="en-US" sz="2400" dirty="0" smtClean="0"/>
          </a:p>
        </p:txBody>
      </p:sp>
    </p:spTree>
    <p:extLst>
      <p:ext uri="{BB962C8B-B14F-4D97-AF65-F5344CB8AC3E}">
        <p14:creationId xmlns:p14="http://schemas.microsoft.com/office/powerpoint/2010/main" val="176614343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867291336"/>
              </p:ext>
            </p:extLst>
          </p:nvPr>
        </p:nvGraphicFramePr>
        <p:xfrm>
          <a:off x="1774205" y="1905000"/>
          <a:ext cx="8915400" cy="4028440"/>
        </p:xfrm>
        <a:graphic>
          <a:graphicData uri="http://schemas.openxmlformats.org/drawingml/2006/table">
            <a:tbl>
              <a:tblPr firstRow="1" bandRow="1">
                <a:tableStyleId>{5C22544A-7EE6-4342-B048-85BDC9FD1C3A}</a:tableStyleId>
              </a:tblPr>
              <a:tblGrid>
                <a:gridCol w="690699"/>
                <a:gridCol w="2087218"/>
                <a:gridCol w="3021495"/>
                <a:gridCol w="1888435"/>
                <a:gridCol w="1227553"/>
              </a:tblGrid>
              <a:tr h="370840">
                <a:tc>
                  <a:txBody>
                    <a:bodyPr/>
                    <a:lstStyle/>
                    <a:p>
                      <a:pPr marL="0" marR="0" algn="ctr">
                        <a:lnSpc>
                          <a:spcPct val="150000"/>
                        </a:lnSpc>
                        <a:spcBef>
                          <a:spcPts val="0"/>
                        </a:spcBef>
                        <a:spcAft>
                          <a:spcPts val="0"/>
                        </a:spcAft>
                      </a:pPr>
                      <a:r>
                        <a:rPr lang="en-US" sz="1600">
                          <a:effectLst/>
                          <a:latin typeface="Times New Roman" charset="0"/>
                          <a:ea typeface="宋体" charset="-122"/>
                        </a:rPr>
                        <a:t>Test case</a:t>
                      </a:r>
                    </a:p>
                    <a:p>
                      <a:pPr marL="0" marR="0" algn="ctr">
                        <a:lnSpc>
                          <a:spcPct val="150000"/>
                        </a:lnSpc>
                        <a:spcBef>
                          <a:spcPts val="0"/>
                        </a:spcBef>
                        <a:spcAft>
                          <a:spcPts val="0"/>
                        </a:spcAft>
                      </a:pPr>
                      <a:r>
                        <a:rPr lang="en-US" sz="1600">
                          <a:effectLst/>
                          <a:latin typeface="Times New Roman" charset="0"/>
                          <a:ea typeface="宋体" charset="-122"/>
                        </a:rPr>
                        <a:t>#</a:t>
                      </a:r>
                    </a:p>
                  </a:txBody>
                  <a:tcPr marL="68580" marR="68580" marT="0" marB="0"/>
                </a:tc>
                <a:tc>
                  <a:txBody>
                    <a:bodyPr/>
                    <a:lstStyle/>
                    <a:p>
                      <a:pPr marL="0" marR="0" algn="ctr">
                        <a:lnSpc>
                          <a:spcPct val="150000"/>
                        </a:lnSpc>
                        <a:spcBef>
                          <a:spcPts val="0"/>
                        </a:spcBef>
                        <a:spcAft>
                          <a:spcPts val="0"/>
                        </a:spcAft>
                      </a:pPr>
                      <a:r>
                        <a:rPr lang="en-US" sz="1600">
                          <a:effectLst/>
                          <a:latin typeface="Times New Roman" charset="0"/>
                          <a:ea typeface="宋体" charset="-122"/>
                        </a:rPr>
                        <a:t>Scenario</a:t>
                      </a:r>
                    </a:p>
                  </a:txBody>
                  <a:tcPr marL="68580" marR="68580" marT="0" marB="0"/>
                </a:tc>
                <a:tc>
                  <a:txBody>
                    <a:bodyPr/>
                    <a:lstStyle/>
                    <a:p>
                      <a:pPr marL="0" marR="0" algn="ctr">
                        <a:lnSpc>
                          <a:spcPct val="150000"/>
                        </a:lnSpc>
                        <a:spcBef>
                          <a:spcPts val="0"/>
                        </a:spcBef>
                        <a:spcAft>
                          <a:spcPts val="0"/>
                        </a:spcAft>
                      </a:pPr>
                      <a:r>
                        <a:rPr lang="en-US" sz="1600">
                          <a:effectLst/>
                          <a:latin typeface="Times New Roman" charset="0"/>
                          <a:ea typeface="宋体" charset="-122"/>
                        </a:rPr>
                        <a:t>URL</a:t>
                      </a:r>
                    </a:p>
                  </a:txBody>
                  <a:tcPr marL="68580" marR="68580" marT="0" marB="0"/>
                </a:tc>
                <a:tc>
                  <a:txBody>
                    <a:bodyPr/>
                    <a:lstStyle/>
                    <a:p>
                      <a:pPr marL="0" marR="0" algn="ctr">
                        <a:lnSpc>
                          <a:spcPct val="150000"/>
                        </a:lnSpc>
                        <a:spcBef>
                          <a:spcPts val="0"/>
                        </a:spcBef>
                        <a:spcAft>
                          <a:spcPts val="0"/>
                        </a:spcAft>
                      </a:pPr>
                      <a:r>
                        <a:rPr lang="en-US" sz="1600">
                          <a:effectLst/>
                          <a:latin typeface="Times New Roman" charset="0"/>
                          <a:ea typeface="宋体" charset="-122"/>
                        </a:rPr>
                        <a:t>Return value</a:t>
                      </a:r>
                    </a:p>
                  </a:txBody>
                  <a:tcPr marL="68580" marR="68580" marT="0" marB="0"/>
                </a:tc>
                <a:tc>
                  <a:txBody>
                    <a:bodyPr/>
                    <a:lstStyle/>
                    <a:p>
                      <a:pPr marL="0" marR="0" algn="ctr">
                        <a:lnSpc>
                          <a:spcPct val="150000"/>
                        </a:lnSpc>
                        <a:spcBef>
                          <a:spcPts val="0"/>
                        </a:spcBef>
                        <a:spcAft>
                          <a:spcPts val="0"/>
                        </a:spcAft>
                      </a:pPr>
                      <a:r>
                        <a:rPr lang="en-US" sz="1600">
                          <a:effectLst/>
                          <a:latin typeface="Times New Roman" charset="0"/>
                          <a:ea typeface="宋体" charset="-122"/>
                        </a:rPr>
                        <a:t>Status</a:t>
                      </a:r>
                    </a:p>
                  </a:txBody>
                  <a:tcPr marL="68580" marR="68580" marT="0" marB="0"/>
                </a:tc>
              </a:tr>
              <a:tr h="370840">
                <a:tc>
                  <a:txBody>
                    <a:bodyPr/>
                    <a:lstStyle/>
                    <a:p>
                      <a:pPr marL="0" marR="0" algn="ctr">
                        <a:lnSpc>
                          <a:spcPct val="150000"/>
                        </a:lnSpc>
                        <a:spcBef>
                          <a:spcPts val="0"/>
                        </a:spcBef>
                        <a:spcAft>
                          <a:spcPts val="0"/>
                        </a:spcAft>
                      </a:pPr>
                      <a:r>
                        <a:rPr lang="en-US" sz="1600">
                          <a:effectLst/>
                          <a:latin typeface="Times New Roman" charset="0"/>
                          <a:ea typeface="宋体" charset="-122"/>
                        </a:rPr>
                        <a:t>1</a:t>
                      </a:r>
                    </a:p>
                  </a:txBody>
                  <a:tcPr marL="68580" marR="68580" marT="0" marB="0"/>
                </a:tc>
                <a:tc>
                  <a:txBody>
                    <a:bodyPr/>
                    <a:lstStyle/>
                    <a:p>
                      <a:pPr marL="0" marR="0" algn="ctr">
                        <a:lnSpc>
                          <a:spcPct val="150000"/>
                        </a:lnSpc>
                        <a:spcBef>
                          <a:spcPts val="0"/>
                        </a:spcBef>
                        <a:spcAft>
                          <a:spcPts val="0"/>
                        </a:spcAft>
                      </a:pPr>
                      <a:r>
                        <a:rPr lang="en-US" sz="1600">
                          <a:effectLst/>
                          <a:latin typeface="Times New Roman" charset="0"/>
                          <a:ea typeface="宋体" charset="-122"/>
                        </a:rPr>
                        <a:t>User table has this account</a:t>
                      </a:r>
                    </a:p>
                  </a:txBody>
                  <a:tcPr marL="68580" marR="68580" marT="0" marB="0"/>
                </a:tc>
                <a:tc>
                  <a:txBody>
                    <a:bodyPr/>
                    <a:lstStyle/>
                    <a:p>
                      <a:pPr marL="0" marR="0" algn="ctr">
                        <a:lnSpc>
                          <a:spcPct val="150000"/>
                        </a:lnSpc>
                        <a:spcBef>
                          <a:spcPts val="0"/>
                        </a:spcBef>
                        <a:spcAft>
                          <a:spcPts val="0"/>
                        </a:spcAft>
                      </a:pPr>
                      <a:r>
                        <a:rPr lang="en-US" sz="1600" dirty="0">
                          <a:solidFill>
                            <a:schemeClr val="tx1"/>
                          </a:solidFill>
                          <a:effectLst/>
                          <a:latin typeface="Times New Roman" charset="0"/>
                          <a:ea typeface="宋体" charset="-122"/>
                        </a:rPr>
                        <a:t>138.49.101.87:9000/</a:t>
                      </a:r>
                      <a:r>
                        <a:rPr lang="en-US" sz="1600" dirty="0" err="1">
                          <a:solidFill>
                            <a:schemeClr val="tx1"/>
                          </a:solidFill>
                          <a:effectLst/>
                          <a:latin typeface="Times New Roman" charset="0"/>
                          <a:ea typeface="宋体" charset="-122"/>
                        </a:rPr>
                        <a:t>userSettings</a:t>
                      </a:r>
                      <a:endParaRPr lang="en-US" sz="1600" dirty="0">
                        <a:solidFill>
                          <a:schemeClr val="tx1"/>
                        </a:solidFill>
                        <a:effectLst/>
                        <a:latin typeface="Times New Roman" charset="0"/>
                        <a:ea typeface="宋体" charset="-122"/>
                      </a:endParaRPr>
                    </a:p>
                    <a:p>
                      <a:pPr marL="0" marR="0" algn="ctr">
                        <a:lnSpc>
                          <a:spcPct val="150000"/>
                        </a:lnSpc>
                        <a:spcBef>
                          <a:spcPts val="0"/>
                        </a:spcBef>
                        <a:spcAft>
                          <a:spcPts val="0"/>
                        </a:spcAft>
                      </a:pPr>
                      <a:r>
                        <a:rPr lang="en-US" sz="1600" u="none" strike="noStrike" dirty="0">
                          <a:solidFill>
                            <a:schemeClr val="tx1"/>
                          </a:solidFill>
                          <a:effectLst/>
                          <a:latin typeface="Times New Roman" charset="0"/>
                          <a:ea typeface="宋体" charset="-122"/>
                          <a:hlinkClick r:id="rId2" action="ppaction://hlinkfile"/>
                        </a:rPr>
                        <a:t>/wang.dezheng@uwlax.edu</a:t>
                      </a:r>
                      <a:endParaRPr lang="en-US" sz="1600" dirty="0">
                        <a:solidFill>
                          <a:schemeClr val="tx1"/>
                        </a:solidFill>
                        <a:effectLst/>
                        <a:latin typeface="Times New Roman" charset="0"/>
                        <a:ea typeface="宋体" charset="-122"/>
                      </a:endParaRPr>
                    </a:p>
                    <a:p>
                      <a:pPr marL="0" marR="0" algn="ctr">
                        <a:lnSpc>
                          <a:spcPct val="150000"/>
                        </a:lnSpc>
                        <a:spcBef>
                          <a:spcPts val="0"/>
                        </a:spcBef>
                        <a:spcAft>
                          <a:spcPts val="0"/>
                        </a:spcAft>
                      </a:pPr>
                      <a:r>
                        <a:rPr lang="en-US" sz="1600" dirty="0">
                          <a:solidFill>
                            <a:schemeClr val="tx1"/>
                          </a:solidFill>
                          <a:effectLst/>
                          <a:latin typeface="Times New Roman" charset="0"/>
                          <a:ea typeface="宋体" charset="-122"/>
                        </a:rPr>
                        <a:t>Method: GET</a:t>
                      </a:r>
                    </a:p>
                  </a:txBody>
                  <a:tcPr marL="68580" marR="68580" marT="0" marB="0"/>
                </a:tc>
                <a:tc>
                  <a:txBody>
                    <a:bodyPr/>
                    <a:lstStyle/>
                    <a:p>
                      <a:pPr marL="0" marR="0" algn="ctr">
                        <a:lnSpc>
                          <a:spcPct val="150000"/>
                        </a:lnSpc>
                        <a:spcBef>
                          <a:spcPts val="0"/>
                        </a:spcBef>
                        <a:spcAft>
                          <a:spcPts val="0"/>
                        </a:spcAft>
                      </a:pPr>
                      <a:r>
                        <a:rPr lang="en-US" sz="1600">
                          <a:effectLst/>
                          <a:latin typeface="Times New Roman" charset="0"/>
                          <a:ea typeface="宋体" charset="-122"/>
                        </a:rPr>
                        <a:t>All user information related to username ‘wang.dezheng@uwlax.edu’</a:t>
                      </a:r>
                    </a:p>
                  </a:txBody>
                  <a:tcPr marL="68580" marR="68580" marT="0" marB="0"/>
                </a:tc>
                <a:tc>
                  <a:txBody>
                    <a:bodyPr/>
                    <a:lstStyle/>
                    <a:p>
                      <a:pPr marL="0" marR="0" algn="ctr">
                        <a:lnSpc>
                          <a:spcPct val="150000"/>
                        </a:lnSpc>
                        <a:spcBef>
                          <a:spcPts val="0"/>
                        </a:spcBef>
                        <a:spcAft>
                          <a:spcPts val="0"/>
                        </a:spcAft>
                      </a:pPr>
                      <a:r>
                        <a:rPr lang="en-US" sz="1600">
                          <a:effectLst/>
                          <a:latin typeface="Times New Roman" charset="0"/>
                          <a:ea typeface="宋体" charset="-122"/>
                        </a:rPr>
                        <a:t>Passed</a:t>
                      </a:r>
                    </a:p>
                  </a:txBody>
                  <a:tcPr marL="68580" marR="68580" marT="0" marB="0"/>
                </a:tc>
              </a:tr>
              <a:tr h="370840">
                <a:tc>
                  <a:txBody>
                    <a:bodyPr/>
                    <a:lstStyle/>
                    <a:p>
                      <a:pPr marL="0" marR="0" algn="ctr">
                        <a:lnSpc>
                          <a:spcPct val="150000"/>
                        </a:lnSpc>
                        <a:spcBef>
                          <a:spcPts val="0"/>
                        </a:spcBef>
                        <a:spcAft>
                          <a:spcPts val="0"/>
                        </a:spcAft>
                      </a:pPr>
                      <a:r>
                        <a:rPr lang="en-US" sz="1600">
                          <a:effectLst/>
                          <a:latin typeface="Times New Roman" charset="0"/>
                          <a:ea typeface="宋体" charset="-122"/>
                        </a:rPr>
                        <a:t>2</a:t>
                      </a:r>
                    </a:p>
                  </a:txBody>
                  <a:tcPr marL="68580" marR="68580" marT="0" marB="0"/>
                </a:tc>
                <a:tc>
                  <a:txBody>
                    <a:bodyPr/>
                    <a:lstStyle/>
                    <a:p>
                      <a:pPr marL="0" marR="0" algn="ctr">
                        <a:lnSpc>
                          <a:spcPct val="150000"/>
                        </a:lnSpc>
                        <a:spcBef>
                          <a:spcPts val="0"/>
                        </a:spcBef>
                        <a:spcAft>
                          <a:spcPts val="0"/>
                        </a:spcAft>
                      </a:pPr>
                      <a:r>
                        <a:rPr lang="en-US" sz="1600">
                          <a:effectLst/>
                          <a:latin typeface="Times New Roman" charset="0"/>
                          <a:ea typeface="宋体" charset="-122"/>
                        </a:rPr>
                        <a:t>User table doesn’t have this account</a:t>
                      </a:r>
                    </a:p>
                  </a:txBody>
                  <a:tcPr marL="68580" marR="68580" marT="0" marB="0"/>
                </a:tc>
                <a:tc>
                  <a:txBody>
                    <a:bodyPr/>
                    <a:lstStyle/>
                    <a:p>
                      <a:pPr marL="0" marR="0" algn="ctr">
                        <a:lnSpc>
                          <a:spcPct val="150000"/>
                        </a:lnSpc>
                        <a:spcBef>
                          <a:spcPts val="0"/>
                        </a:spcBef>
                        <a:spcAft>
                          <a:spcPts val="0"/>
                        </a:spcAft>
                      </a:pPr>
                      <a:r>
                        <a:rPr lang="en-US" sz="1600" dirty="0">
                          <a:effectLst/>
                          <a:latin typeface="Times New Roman" charset="0"/>
                          <a:ea typeface="宋体" charset="-122"/>
                        </a:rPr>
                        <a:t>138.49.101.87:9000/</a:t>
                      </a:r>
                      <a:r>
                        <a:rPr lang="en-US" sz="1600" dirty="0" err="1">
                          <a:effectLst/>
                          <a:latin typeface="Times New Roman" charset="0"/>
                          <a:ea typeface="宋体" charset="-122"/>
                        </a:rPr>
                        <a:t>userSettings</a:t>
                      </a:r>
                      <a:endParaRPr lang="en-US" sz="1600" dirty="0">
                        <a:effectLst/>
                        <a:latin typeface="Times New Roman" charset="0"/>
                        <a:ea typeface="宋体" charset="-122"/>
                      </a:endParaRPr>
                    </a:p>
                    <a:p>
                      <a:pPr marL="0" marR="0" algn="ctr">
                        <a:lnSpc>
                          <a:spcPct val="150000"/>
                        </a:lnSpc>
                        <a:spcBef>
                          <a:spcPts val="0"/>
                        </a:spcBef>
                        <a:spcAft>
                          <a:spcPts val="0"/>
                        </a:spcAft>
                      </a:pPr>
                      <a:r>
                        <a:rPr lang="en-US" sz="1600" u="none" strike="noStrike" dirty="0">
                          <a:effectLst/>
                          <a:latin typeface="Times New Roman" charset="0"/>
                          <a:ea typeface="宋体" charset="-122"/>
                          <a:hlinkClick r:id="rId2" action="ppaction://hlinkfile"/>
                        </a:rPr>
                        <a:t>/wang.dezheng@uwlax.edu</a:t>
                      </a:r>
                      <a:endParaRPr lang="en-US" sz="1600" dirty="0">
                        <a:effectLst/>
                        <a:latin typeface="Times New Roman" charset="0"/>
                        <a:ea typeface="宋体" charset="-122"/>
                      </a:endParaRPr>
                    </a:p>
                    <a:p>
                      <a:pPr marL="0" marR="0" algn="ctr">
                        <a:lnSpc>
                          <a:spcPct val="150000"/>
                        </a:lnSpc>
                        <a:spcBef>
                          <a:spcPts val="0"/>
                        </a:spcBef>
                        <a:spcAft>
                          <a:spcPts val="0"/>
                        </a:spcAft>
                      </a:pPr>
                      <a:r>
                        <a:rPr lang="en-US" sz="1600" dirty="0">
                          <a:effectLst/>
                          <a:latin typeface="Times New Roman" charset="0"/>
                          <a:ea typeface="宋体" charset="-122"/>
                        </a:rPr>
                        <a:t>Method: GET</a:t>
                      </a:r>
                    </a:p>
                  </a:txBody>
                  <a:tcPr marL="68580" marR="68580" marT="0" marB="0"/>
                </a:tc>
                <a:tc>
                  <a:txBody>
                    <a:bodyPr/>
                    <a:lstStyle/>
                    <a:p>
                      <a:pPr marL="0" marR="0" algn="ctr">
                        <a:lnSpc>
                          <a:spcPct val="150000"/>
                        </a:lnSpc>
                        <a:spcBef>
                          <a:spcPts val="0"/>
                        </a:spcBef>
                        <a:spcAft>
                          <a:spcPts val="0"/>
                        </a:spcAft>
                      </a:pPr>
                      <a:r>
                        <a:rPr lang="en-US" sz="1600">
                          <a:effectLst/>
                          <a:latin typeface="Times New Roman" charset="0"/>
                          <a:ea typeface="宋体" charset="-122"/>
                        </a:rPr>
                        <a:t>[]</a:t>
                      </a:r>
                    </a:p>
                  </a:txBody>
                  <a:tcPr marL="68580" marR="68580" marT="0" marB="0"/>
                </a:tc>
                <a:tc>
                  <a:txBody>
                    <a:bodyPr/>
                    <a:lstStyle/>
                    <a:p>
                      <a:pPr marL="0" marR="0" algn="ctr">
                        <a:lnSpc>
                          <a:spcPct val="150000"/>
                        </a:lnSpc>
                        <a:spcBef>
                          <a:spcPts val="0"/>
                        </a:spcBef>
                        <a:spcAft>
                          <a:spcPts val="0"/>
                        </a:spcAft>
                      </a:pPr>
                      <a:r>
                        <a:rPr lang="en-US" sz="1600" dirty="0">
                          <a:effectLst/>
                          <a:latin typeface="Times New Roman" charset="0"/>
                          <a:ea typeface="宋体" charset="-122"/>
                        </a:rPr>
                        <a:t>Passed</a:t>
                      </a:r>
                    </a:p>
                  </a:txBody>
                  <a:tcPr marL="68580" marR="68580" marT="0" marB="0"/>
                </a:tc>
              </a:tr>
              <a:tr h="370840">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r>
            </a:tbl>
          </a:graphicData>
        </a:graphic>
      </p:graphicFrame>
    </p:spTree>
    <p:extLst>
      <p:ext uri="{BB962C8B-B14F-4D97-AF65-F5344CB8AC3E}">
        <p14:creationId xmlns:p14="http://schemas.microsoft.com/office/powerpoint/2010/main" val="80111462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 name="My Movie 2">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587261" y="1635368"/>
            <a:ext cx="6699739" cy="4149969"/>
          </a:xfrm>
        </p:spPr>
      </p:pic>
    </p:spTree>
    <p:extLst>
      <p:ext uri="{BB962C8B-B14F-4D97-AF65-F5344CB8AC3E}">
        <p14:creationId xmlns:p14="http://schemas.microsoft.com/office/powerpoint/2010/main" val="197939125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8158" y="969818"/>
            <a:ext cx="4470400" cy="5771188"/>
          </a:xfrm>
        </p:spPr>
      </p:pic>
      <p:sp>
        <p:nvSpPr>
          <p:cNvPr id="2" name="TextBox 1"/>
          <p:cNvSpPr txBox="1"/>
          <p:nvPr/>
        </p:nvSpPr>
        <p:spPr>
          <a:xfrm>
            <a:off x="2486121" y="346364"/>
            <a:ext cx="4184073" cy="923330"/>
          </a:xfrm>
          <a:prstGeom prst="rect">
            <a:avLst/>
          </a:prstGeom>
          <a:noFill/>
        </p:spPr>
        <p:txBody>
          <a:bodyPr wrap="square" rtlCol="0">
            <a:spAutoFit/>
          </a:bodyPr>
          <a:lstStyle/>
          <a:p>
            <a:pPr marL="0" lvl="1"/>
            <a:r>
              <a:rPr lang="en-US" sz="3600" dirty="0"/>
              <a:t>Code </a:t>
            </a:r>
            <a:r>
              <a:rPr lang="en-US" sz="3600" dirty="0" smtClean="0"/>
              <a:t>Coverage</a:t>
            </a:r>
            <a:endParaRPr lang="en-US" sz="3600" dirty="0"/>
          </a:p>
          <a:p>
            <a:endParaRPr lang="en-US" dirty="0"/>
          </a:p>
        </p:txBody>
      </p:sp>
    </p:spTree>
    <p:extLst>
      <p:ext uri="{BB962C8B-B14F-4D97-AF65-F5344CB8AC3E}">
        <p14:creationId xmlns:p14="http://schemas.microsoft.com/office/powerpoint/2010/main" val="13906471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On-Board Diagnostic S</a:t>
            </a:r>
            <a:r>
              <a:rPr lang="en-US" altLang="zh-CN" dirty="0" smtClean="0"/>
              <a:t>ystems </a:t>
            </a:r>
            <a:r>
              <a:rPr lang="en-US" altLang="zh-CN" dirty="0"/>
              <a:t>(OBD)</a:t>
            </a:r>
            <a:endParaRPr lang="en-US" dirty="0"/>
          </a:p>
        </p:txBody>
      </p:sp>
      <p:sp>
        <p:nvSpPr>
          <p:cNvPr id="3" name="Content Placeholder 2"/>
          <p:cNvSpPr>
            <a:spLocks noGrp="1"/>
          </p:cNvSpPr>
          <p:nvPr>
            <p:ph idx="1"/>
          </p:nvPr>
        </p:nvSpPr>
        <p:spPr/>
        <p:txBody>
          <a:bodyPr/>
          <a:lstStyle/>
          <a:p>
            <a:endParaRPr lang="en-US" sz="2400" dirty="0" smtClean="0">
              <a:solidFill>
                <a:schemeClr val="tx1"/>
              </a:solidFill>
            </a:endParaRPr>
          </a:p>
          <a:p>
            <a:r>
              <a:rPr lang="en-US" sz="2400" dirty="0" smtClean="0">
                <a:solidFill>
                  <a:schemeClr val="tx1"/>
                </a:solidFill>
              </a:rPr>
              <a:t>Purpose of designing OBD</a:t>
            </a:r>
          </a:p>
          <a:p>
            <a:r>
              <a:rPr lang="en-US" sz="2400" dirty="0" smtClean="0">
                <a:solidFill>
                  <a:schemeClr val="tx1"/>
                </a:solidFill>
              </a:rPr>
              <a:t>OBD-II</a:t>
            </a:r>
          </a:p>
          <a:p>
            <a:r>
              <a:rPr lang="en-US" sz="2400" dirty="0" smtClean="0">
                <a:solidFill>
                  <a:schemeClr val="tx1"/>
                </a:solidFill>
              </a:rPr>
              <a:t>Unique features of OBD-II</a:t>
            </a:r>
          </a:p>
          <a:p>
            <a:pPr lvl="1"/>
            <a:endParaRPr lang="en-US"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7352748" y="3088509"/>
            <a:ext cx="3874052" cy="2822713"/>
          </a:xfrm>
          <a:prstGeom prst="rect">
            <a:avLst/>
          </a:prstGeom>
        </p:spPr>
      </p:pic>
      <p:sp>
        <p:nvSpPr>
          <p:cNvPr id="5" name="TextBox 4"/>
          <p:cNvSpPr txBox="1"/>
          <p:nvPr/>
        </p:nvSpPr>
        <p:spPr>
          <a:xfrm>
            <a:off x="7745896" y="6010621"/>
            <a:ext cx="3480904" cy="369332"/>
          </a:xfrm>
          <a:prstGeom prst="rect">
            <a:avLst/>
          </a:prstGeom>
          <a:noFill/>
        </p:spPr>
        <p:txBody>
          <a:bodyPr wrap="square" rtlCol="0">
            <a:spAutoFit/>
          </a:bodyPr>
          <a:lstStyle/>
          <a:p>
            <a:r>
              <a:rPr lang="en-US" dirty="0" smtClean="0"/>
              <a:t>An OBD port in a car</a:t>
            </a:r>
            <a:endParaRPr lang="en-US" dirty="0"/>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1304565"/>
      </p:ext>
    </p:extLst>
  </p:cSld>
  <p:clrMapOvr>
    <a:masterClrMapping/>
  </p:clrMapOvr>
  <mc:AlternateContent xmlns:mc="http://schemas.openxmlformats.org/markup-compatibility/2006" xmlns:p14="http://schemas.microsoft.com/office/powerpoint/2010/main">
    <mc:Choice Requires="p14">
      <p:transition spd="slow" p14:dur="2000" advTm="1064"/>
    </mc:Choice>
    <mc:Fallback xmlns="">
      <p:transition spd="slow" advTm="1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1878" y="2043546"/>
            <a:ext cx="5270067" cy="4211643"/>
          </a:xfrm>
          <a:prstGeom prst="rect">
            <a:avLst/>
          </a:prstGeom>
        </p:spPr>
      </p:pic>
      <p:sp>
        <p:nvSpPr>
          <p:cNvPr id="3" name="Content Placeholder 2"/>
          <p:cNvSpPr>
            <a:spLocks noGrp="1"/>
          </p:cNvSpPr>
          <p:nvPr>
            <p:ph idx="1"/>
          </p:nvPr>
        </p:nvSpPr>
        <p:spPr>
          <a:xfrm>
            <a:off x="2589212" y="2937164"/>
            <a:ext cx="8915400" cy="2974058"/>
          </a:xfrm>
        </p:spPr>
        <p:txBody>
          <a:bodyPr/>
          <a:lstStyle/>
          <a:p>
            <a:endParaRPr lang="en-US" dirty="0"/>
          </a:p>
        </p:txBody>
      </p:sp>
    </p:spTree>
    <p:extLst>
      <p:ext uri="{BB962C8B-B14F-4D97-AF65-F5344CB8AC3E}">
        <p14:creationId xmlns:p14="http://schemas.microsoft.com/office/powerpoint/2010/main" val="52844582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normAutofit/>
          </a:bodyPr>
          <a:lstStyle/>
          <a:p>
            <a:r>
              <a:rPr lang="en-US" sz="2400" dirty="0" smtClean="0"/>
              <a:t>Conclusion</a:t>
            </a:r>
          </a:p>
          <a:p>
            <a:pPr lvl="1"/>
            <a:r>
              <a:rPr lang="en-US" sz="2400" dirty="0" smtClean="0"/>
              <a:t>Achievement</a:t>
            </a:r>
          </a:p>
          <a:p>
            <a:pPr lvl="1"/>
            <a:r>
              <a:rPr lang="en-US" sz="2400" dirty="0" smtClean="0"/>
              <a:t>Defects</a:t>
            </a:r>
          </a:p>
          <a:p>
            <a:pPr marL="342900" lvl="1" indent="-342900"/>
            <a:r>
              <a:rPr lang="en-US" sz="2400" dirty="0"/>
              <a:t>Future Work</a:t>
            </a:r>
          </a:p>
        </p:txBody>
      </p:sp>
    </p:spTree>
    <p:extLst>
      <p:ext uri="{BB962C8B-B14F-4D97-AF65-F5344CB8AC3E}">
        <p14:creationId xmlns:p14="http://schemas.microsoft.com/office/powerpoint/2010/main" val="4783611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Content Placeholder 2"/>
          <p:cNvSpPr>
            <a:spLocks noGrp="1"/>
          </p:cNvSpPr>
          <p:nvPr>
            <p:ph idx="1"/>
          </p:nvPr>
        </p:nvSpPr>
        <p:spPr/>
        <p:txBody>
          <a:bodyPr/>
          <a:lstStyle/>
          <a:p>
            <a:r>
              <a:rPr lang="en-US" dirty="0" smtClean="0"/>
              <a:t>Register, login</a:t>
            </a:r>
          </a:p>
          <a:p>
            <a:r>
              <a:rPr lang="en-US" dirty="0" smtClean="0"/>
              <a:t>Start a trip, read real-time data, record a trip</a:t>
            </a:r>
          </a:p>
          <a:p>
            <a:r>
              <a:rPr lang="en-US" dirty="0" smtClean="0"/>
              <a:t>Set speed alert, start a trip, record a trip</a:t>
            </a:r>
          </a:p>
          <a:p>
            <a:r>
              <a:rPr lang="en-US" dirty="0" smtClean="0"/>
              <a:t>Search trip information </a:t>
            </a:r>
          </a:p>
          <a:p>
            <a:r>
              <a:rPr lang="en-US" dirty="0" smtClean="0"/>
              <a:t>Read diagnostic trouble codes form the car</a:t>
            </a:r>
          </a:p>
        </p:txBody>
      </p:sp>
    </p:spTree>
    <p:extLst>
      <p:ext uri="{BB962C8B-B14F-4D97-AF65-F5344CB8AC3E}">
        <p14:creationId xmlns:p14="http://schemas.microsoft.com/office/powerpoint/2010/main" val="10452171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OBD-II Scanner</a:t>
            </a:r>
            <a:endParaRPr lang="en-US" dirty="0"/>
          </a:p>
        </p:txBody>
      </p:sp>
      <p:sp>
        <p:nvSpPr>
          <p:cNvPr id="3" name="Content Placeholder 2"/>
          <p:cNvSpPr>
            <a:spLocks noGrp="1"/>
          </p:cNvSpPr>
          <p:nvPr>
            <p:ph idx="1"/>
          </p:nvPr>
        </p:nvSpPr>
        <p:spPr/>
        <p:txBody>
          <a:bodyPr/>
          <a:lstStyle/>
          <a:p>
            <a:r>
              <a:rPr lang="en-US" sz="2400" dirty="0" smtClean="0">
                <a:solidFill>
                  <a:schemeClr val="tx1"/>
                </a:solidFill>
              </a:rPr>
              <a:t>How an </a:t>
            </a:r>
            <a:r>
              <a:rPr lang="en-US" sz="2400" dirty="0">
                <a:solidFill>
                  <a:schemeClr val="tx1"/>
                </a:solidFill>
              </a:rPr>
              <a:t>OBD-II </a:t>
            </a:r>
            <a:r>
              <a:rPr lang="en-US" sz="2400" dirty="0" smtClean="0">
                <a:solidFill>
                  <a:schemeClr val="tx1"/>
                </a:solidFill>
              </a:rPr>
              <a:t>scanner works</a:t>
            </a:r>
          </a:p>
          <a:p>
            <a:pPr marL="342900" lvl="1" indent="-342900"/>
            <a:r>
              <a:rPr lang="en-US" sz="2400" dirty="0">
                <a:solidFill>
                  <a:schemeClr val="tx1"/>
                </a:solidFill>
              </a:rPr>
              <a:t>Wi-Fi scanner and Bluetooth scanner</a:t>
            </a:r>
          </a:p>
          <a:p>
            <a:r>
              <a:rPr lang="en-US" sz="2400" dirty="0" smtClean="0">
                <a:solidFill>
                  <a:schemeClr val="tx1"/>
                </a:solidFill>
              </a:rPr>
              <a:t>Reasons for choosing </a:t>
            </a:r>
            <a:r>
              <a:rPr lang="en-US" sz="2400" dirty="0">
                <a:solidFill>
                  <a:schemeClr val="tx1"/>
                </a:solidFill>
              </a:rPr>
              <a:t>Wi-Fi scanner </a:t>
            </a:r>
            <a:endParaRPr lang="en-US" sz="2400" dirty="0" smtClean="0">
              <a:solidFill>
                <a:schemeClr val="tx1"/>
              </a:solidFill>
            </a:endParaRPr>
          </a:p>
          <a:p>
            <a:endParaRPr lang="en-US"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02905418"/>
      </p:ext>
    </p:extLst>
  </p:cSld>
  <p:clrMapOvr>
    <a:masterClrMapping/>
  </p:clrMapOvr>
  <mc:AlternateContent xmlns:mc="http://schemas.openxmlformats.org/markup-compatibility/2006" xmlns:p14="http://schemas.microsoft.com/office/powerpoint/2010/main">
    <mc:Choice Requires="p14">
      <p:transition spd="slow" p14:dur="2000" advTm="132697"/>
    </mc:Choice>
    <mc:Fallback xmlns="">
      <p:transition spd="slow" advTm="1326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4171" y="638191"/>
            <a:ext cx="8911687" cy="1280890"/>
          </a:xfrm>
        </p:spPr>
        <p:txBody>
          <a:bodyPr/>
          <a:lstStyle/>
          <a:p>
            <a:r>
              <a:rPr lang="en-US" dirty="0" smtClean="0"/>
              <a:t>OBD-II Wi-Fi Scanner</a:t>
            </a:r>
            <a:endParaRPr lang="en-US"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6186590" y="1023765"/>
            <a:ext cx="6162261" cy="4730958"/>
          </a:xfrm>
          <a:prstGeom prst="rect">
            <a:avLst/>
          </a:prstGeom>
        </p:spPr>
      </p:pic>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
        <p:nvSpPr>
          <p:cNvPr id="6" name="Content Placeholder 5"/>
          <p:cNvSpPr>
            <a:spLocks noGrp="1"/>
          </p:cNvSpPr>
          <p:nvPr>
            <p:ph idx="1"/>
          </p:nvPr>
        </p:nvSpPr>
        <p:spPr>
          <a:xfrm>
            <a:off x="2589212" y="2133600"/>
            <a:ext cx="5004284" cy="3777622"/>
          </a:xfrm>
        </p:spPr>
        <p:txBody>
          <a:bodyPr/>
          <a:lstStyle/>
          <a:p>
            <a:endParaRPr lang="en-US" dirty="0">
              <a:latin typeface="Helvetica" charset="0"/>
            </a:endParaRPr>
          </a:p>
          <a:p>
            <a:endParaRPr lang="en-US" dirty="0"/>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1964" y="1866348"/>
            <a:ext cx="5353946" cy="4432852"/>
          </a:xfrm>
          <a:prstGeom prst="rect">
            <a:avLst/>
          </a:prstGeom>
        </p:spPr>
      </p:pic>
    </p:spTree>
    <p:extLst>
      <p:ext uri="{BB962C8B-B14F-4D97-AF65-F5344CB8AC3E}">
        <p14:creationId xmlns:p14="http://schemas.microsoft.com/office/powerpoint/2010/main" val="2073020211"/>
      </p:ext>
    </p:extLst>
  </p:cSld>
  <p:clrMapOvr>
    <a:masterClrMapping/>
  </p:clrMapOvr>
  <mc:AlternateContent xmlns:mc="http://schemas.openxmlformats.org/markup-compatibility/2006" xmlns:p14="http://schemas.microsoft.com/office/powerpoint/2010/main">
    <mc:Choice Requires="p14">
      <p:transition spd="slow" p14:dur="2000" advTm="97384"/>
    </mc:Choice>
    <mc:Fallback xmlns="">
      <p:transition spd="slow" advTm="97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738254"/>
          </a:xfrm>
        </p:spPr>
        <p:txBody>
          <a:bodyPr>
            <a:normAutofit/>
          </a:bodyPr>
          <a:lstStyle/>
          <a:p>
            <a:r>
              <a:rPr lang="en-US" dirty="0" smtClean="0"/>
              <a:t>Process of Reading data</a:t>
            </a:r>
            <a:endParaRPr lang="en-US" dirty="0"/>
          </a:p>
        </p:txBody>
      </p:sp>
      <p:pic>
        <p:nvPicPr>
          <p:cNvPr id="4" name="Content Placeholder 3"/>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2458629" y="1565564"/>
            <a:ext cx="7707986" cy="3810000"/>
          </a:xfrm>
        </p:spPr>
      </p:pic>
      <p:sp>
        <p:nvSpPr>
          <p:cNvPr id="3" name="TextBox 2"/>
          <p:cNvSpPr txBox="1"/>
          <p:nvPr/>
        </p:nvSpPr>
        <p:spPr>
          <a:xfrm>
            <a:off x="2592925" y="5578764"/>
            <a:ext cx="6774872" cy="369332"/>
          </a:xfrm>
          <a:prstGeom prst="rect">
            <a:avLst/>
          </a:prstGeom>
          <a:noFill/>
        </p:spPr>
        <p:txBody>
          <a:bodyPr wrap="square" rtlCol="0">
            <a:spAutoFit/>
          </a:bodyPr>
          <a:lstStyle/>
          <a:p>
            <a:r>
              <a:rPr lang="en-US" dirty="0" smtClean="0"/>
              <a:t>© Freelancer Technology Pty Limited </a:t>
            </a:r>
            <a:endParaRPr lang="en-US" dirty="0"/>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17374293"/>
      </p:ext>
    </p:extLst>
  </p:cSld>
  <p:clrMapOvr>
    <a:masterClrMapping/>
  </p:clrMapOvr>
  <mc:AlternateContent xmlns:mc="http://schemas.openxmlformats.org/markup-compatibility/2006" xmlns:p14="http://schemas.microsoft.com/office/powerpoint/2010/main">
    <mc:Choice Requires="p14">
      <p:transition spd="slow" p14:dur="2000" advTm="162"/>
    </mc:Choice>
    <mc:Fallback xmlns="">
      <p:transition spd="slow" advTm="1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Onboard Diagnostic Parameter IDs</a:t>
            </a:r>
          </a:p>
        </p:txBody>
      </p:sp>
      <p:sp>
        <p:nvSpPr>
          <p:cNvPr id="3" name="Content Placeholder 2"/>
          <p:cNvSpPr>
            <a:spLocks noGrp="1"/>
          </p:cNvSpPr>
          <p:nvPr>
            <p:ph idx="1"/>
          </p:nvPr>
        </p:nvSpPr>
        <p:spPr/>
        <p:txBody>
          <a:bodyPr/>
          <a:lstStyle/>
          <a:p>
            <a:r>
              <a:rPr lang="en-US" sz="2400" dirty="0" smtClean="0">
                <a:solidFill>
                  <a:schemeClr val="tx1"/>
                </a:solidFill>
              </a:rPr>
              <a:t>OBD-II PIDs</a:t>
            </a:r>
          </a:p>
          <a:p>
            <a:pPr marL="342900" lvl="1" indent="-342900"/>
            <a:r>
              <a:rPr lang="en-US" sz="2400" dirty="0">
                <a:solidFill>
                  <a:schemeClr val="tx1"/>
                </a:solidFill>
              </a:rPr>
              <a:t>Ten </a:t>
            </a:r>
            <a:r>
              <a:rPr lang="en-US" sz="2400" dirty="0" smtClean="0">
                <a:solidFill>
                  <a:schemeClr val="tx1"/>
                </a:solidFill>
              </a:rPr>
              <a:t>modes</a:t>
            </a:r>
          </a:p>
          <a:p>
            <a:pPr marL="342900" lvl="1" indent="-342900"/>
            <a:r>
              <a:rPr lang="en-US" sz="2400" dirty="0" smtClean="0">
                <a:solidFill>
                  <a:schemeClr val="tx1"/>
                </a:solidFill>
              </a:rPr>
              <a:t>PIDs </a:t>
            </a:r>
            <a:r>
              <a:rPr lang="en-US" sz="2400" dirty="0">
                <a:solidFill>
                  <a:schemeClr val="tx1"/>
                </a:solidFill>
              </a:rPr>
              <a:t>used in this </a:t>
            </a:r>
            <a:r>
              <a:rPr lang="en-US" sz="2400" dirty="0" smtClean="0">
                <a:solidFill>
                  <a:schemeClr val="tx1"/>
                </a:solidFill>
              </a:rPr>
              <a:t>project</a:t>
            </a:r>
            <a:endParaRPr lang="en-US" dirty="0" smtClean="0"/>
          </a:p>
          <a:p>
            <a:endParaRPr lang="en-US" dirty="0" smtClean="0"/>
          </a:p>
          <a:p>
            <a:endParaRPr lang="en-US" dirty="0"/>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837462903"/>
              </p:ext>
            </p:extLst>
          </p:nvPr>
        </p:nvGraphicFramePr>
        <p:xfrm>
          <a:off x="3304830" y="4174083"/>
          <a:ext cx="4905515" cy="1965739"/>
        </p:xfrm>
        <a:graphic>
          <a:graphicData uri="http://schemas.openxmlformats.org/drawingml/2006/table">
            <a:tbl>
              <a:tblPr firstRow="1" bandRow="1">
                <a:tableStyleId>{5C22544A-7EE6-4342-B048-85BDC9FD1C3A}</a:tableStyleId>
              </a:tblPr>
              <a:tblGrid>
                <a:gridCol w="1881570"/>
                <a:gridCol w="3023945"/>
              </a:tblGrid>
              <a:tr h="594139">
                <a:tc>
                  <a:txBody>
                    <a:bodyPr/>
                    <a:lstStyle/>
                    <a:p>
                      <a:pPr marL="0" marR="0">
                        <a:lnSpc>
                          <a:spcPct val="150000"/>
                        </a:lnSpc>
                        <a:spcBef>
                          <a:spcPts val="0"/>
                        </a:spcBef>
                        <a:spcAft>
                          <a:spcPts val="600"/>
                        </a:spcAft>
                      </a:pPr>
                      <a:r>
                        <a:rPr lang="en-US" sz="2000">
                          <a:effectLst/>
                          <a:latin typeface="Times New Roman" charset="0"/>
                          <a:ea typeface="宋体" charset="-122"/>
                        </a:rPr>
                        <a:t>Mode (hex)</a:t>
                      </a:r>
                    </a:p>
                  </a:txBody>
                  <a:tcPr marL="68580" marR="68580" marT="0" marB="0"/>
                </a:tc>
                <a:tc>
                  <a:txBody>
                    <a:bodyPr/>
                    <a:lstStyle/>
                    <a:p>
                      <a:pPr marL="0" marR="0" algn="ctr">
                        <a:lnSpc>
                          <a:spcPct val="150000"/>
                        </a:lnSpc>
                        <a:spcBef>
                          <a:spcPts val="0"/>
                        </a:spcBef>
                        <a:spcAft>
                          <a:spcPts val="600"/>
                        </a:spcAft>
                      </a:pPr>
                      <a:r>
                        <a:rPr lang="en-US" sz="2000" dirty="0">
                          <a:effectLst/>
                          <a:latin typeface="Times New Roman" charset="0"/>
                          <a:ea typeface="宋体" charset="-122"/>
                        </a:rPr>
                        <a:t>Description</a:t>
                      </a:r>
                    </a:p>
                  </a:txBody>
                  <a:tcPr marL="68580" marR="68580" marT="0" marB="0"/>
                </a:tc>
              </a:tr>
              <a:tr h="406282">
                <a:tc>
                  <a:txBody>
                    <a:bodyPr/>
                    <a:lstStyle/>
                    <a:p>
                      <a:pPr marL="0" marR="0" indent="155575" algn="l" defTabSz="457200" rtl="0" eaLnBrk="1" latinLnBrk="0" hangingPunct="1">
                        <a:lnSpc>
                          <a:spcPct val="150000"/>
                        </a:lnSpc>
                        <a:spcBef>
                          <a:spcPts val="0"/>
                        </a:spcBef>
                        <a:spcAft>
                          <a:spcPts val="600"/>
                        </a:spcAft>
                      </a:pPr>
                      <a:r>
                        <a:rPr lang="en-US" sz="2000" u="none" strike="noStrike" kern="1200" dirty="0" smtClean="0">
                          <a:solidFill>
                            <a:schemeClr val="dk1"/>
                          </a:solidFill>
                          <a:effectLst/>
                          <a:latin typeface="Times New Roman" charset="0"/>
                          <a:ea typeface="宋体" charset="-122"/>
                          <a:cs typeface="+mn-cs"/>
                        </a:rPr>
                        <a:t>01</a:t>
                      </a:r>
                      <a:endParaRPr lang="en-US" sz="2000" u="none" strike="noStrike" kern="1200" dirty="0">
                        <a:solidFill>
                          <a:schemeClr val="dk1"/>
                        </a:solidFill>
                        <a:effectLst/>
                        <a:latin typeface="Times New Roman" charset="0"/>
                        <a:ea typeface="宋体" charset="-122"/>
                        <a:cs typeface="+mn-cs"/>
                      </a:endParaRPr>
                    </a:p>
                  </a:txBody>
                  <a:tcPr marL="68580" marR="68580" marT="0" marB="0" anchor="ctr"/>
                </a:tc>
                <a:tc>
                  <a:txBody>
                    <a:bodyPr/>
                    <a:lstStyle/>
                    <a:p>
                      <a:pPr marL="0" marR="0" indent="155575" algn="ctr">
                        <a:lnSpc>
                          <a:spcPct val="150000"/>
                        </a:lnSpc>
                        <a:spcBef>
                          <a:spcPts val="0"/>
                        </a:spcBef>
                        <a:spcAft>
                          <a:spcPts val="600"/>
                        </a:spcAft>
                      </a:pPr>
                      <a:r>
                        <a:rPr lang="en-US" sz="2000" dirty="0">
                          <a:effectLst/>
                          <a:latin typeface="Times New Roman" charset="0"/>
                          <a:ea typeface="宋体" charset="-122"/>
                        </a:rPr>
                        <a:t>Show current data</a:t>
                      </a:r>
                    </a:p>
                  </a:txBody>
                  <a:tcPr marL="68580" marR="68580" marT="0" marB="0" anchor="ctr"/>
                </a:tc>
              </a:tr>
              <a:tr h="908244">
                <a:tc>
                  <a:txBody>
                    <a:bodyPr/>
                    <a:lstStyle/>
                    <a:p>
                      <a:pPr marL="0" marR="0" indent="155575">
                        <a:lnSpc>
                          <a:spcPct val="150000"/>
                        </a:lnSpc>
                        <a:spcBef>
                          <a:spcPts val="0"/>
                        </a:spcBef>
                        <a:spcAft>
                          <a:spcPts val="600"/>
                        </a:spcAft>
                      </a:pPr>
                      <a:r>
                        <a:rPr lang="en-US" sz="2000" u="none" strike="noStrike" dirty="0" smtClean="0">
                          <a:effectLst/>
                          <a:latin typeface="Times New Roman" charset="0"/>
                          <a:ea typeface="宋体" charset="-122"/>
                        </a:rPr>
                        <a:t>03</a:t>
                      </a:r>
                      <a:endParaRPr lang="en-US" sz="2000" dirty="0">
                        <a:effectLst/>
                        <a:latin typeface="Times New Roman" charset="0"/>
                        <a:ea typeface="宋体" charset="-122"/>
                      </a:endParaRPr>
                    </a:p>
                  </a:txBody>
                  <a:tcPr marL="68580" marR="68580" marT="0" marB="0" anchor="ctr"/>
                </a:tc>
                <a:tc>
                  <a:txBody>
                    <a:bodyPr/>
                    <a:lstStyle/>
                    <a:p>
                      <a:pPr marL="0" marR="0" indent="155575" algn="ctr">
                        <a:lnSpc>
                          <a:spcPct val="150000"/>
                        </a:lnSpc>
                        <a:spcBef>
                          <a:spcPts val="0"/>
                        </a:spcBef>
                        <a:spcAft>
                          <a:spcPts val="600"/>
                        </a:spcAft>
                      </a:pPr>
                      <a:r>
                        <a:rPr lang="en-US" sz="2000" dirty="0">
                          <a:effectLst/>
                          <a:latin typeface="Times New Roman" charset="0"/>
                          <a:ea typeface="宋体" charset="-122"/>
                        </a:rPr>
                        <a:t>Show stored Diagnostic </a:t>
                      </a:r>
                      <a:r>
                        <a:rPr lang="en-US" sz="2000" dirty="0" smtClean="0">
                          <a:effectLst/>
                          <a:latin typeface="Times New Roman" charset="0"/>
                          <a:ea typeface="宋体" charset="-122"/>
                        </a:rPr>
                        <a:t> Trouble </a:t>
                      </a:r>
                      <a:r>
                        <a:rPr lang="en-US" sz="2000" dirty="0">
                          <a:effectLst/>
                          <a:latin typeface="Times New Roman" charset="0"/>
                          <a:ea typeface="宋体" charset="-122"/>
                        </a:rPr>
                        <a:t>Codes</a:t>
                      </a:r>
                    </a:p>
                  </a:txBody>
                  <a:tcPr marL="68580" marR="68580" marT="0" marB="0" anchor="ctr"/>
                </a:tc>
              </a:tr>
            </a:tbl>
          </a:graphicData>
        </a:graphic>
      </p:graphicFrame>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
        <p:nvSpPr>
          <p:cNvPr id="7" name="TextBox 6"/>
          <p:cNvSpPr txBox="1"/>
          <p:nvPr/>
        </p:nvSpPr>
        <p:spPr>
          <a:xfrm>
            <a:off x="4156275" y="6299200"/>
            <a:ext cx="2085499" cy="369332"/>
          </a:xfrm>
          <a:prstGeom prst="rect">
            <a:avLst/>
          </a:prstGeom>
          <a:noFill/>
        </p:spPr>
        <p:txBody>
          <a:bodyPr wrap="square" rtlCol="0">
            <a:spAutoFit/>
          </a:bodyPr>
          <a:lstStyle/>
          <a:p>
            <a:r>
              <a:rPr lang="en-US" dirty="0" smtClean="0"/>
              <a:t>© Wikipedia </a:t>
            </a:r>
            <a:endParaRPr lang="en-US" dirty="0"/>
          </a:p>
        </p:txBody>
      </p:sp>
    </p:spTree>
    <p:extLst>
      <p:ext uri="{BB962C8B-B14F-4D97-AF65-F5344CB8AC3E}">
        <p14:creationId xmlns:p14="http://schemas.microsoft.com/office/powerpoint/2010/main" val="2090535993"/>
      </p:ext>
    </p:extLst>
  </p:cSld>
  <p:clrMapOvr>
    <a:masterClrMapping/>
  </p:clrMapOvr>
  <mc:AlternateContent xmlns:mc="http://schemas.openxmlformats.org/markup-compatibility/2006" xmlns:p14="http://schemas.microsoft.com/office/powerpoint/2010/main">
    <mc:Choice Requires="p14">
      <p:transition spd="slow" p14:dur="2000" advTm="152"/>
    </mc:Choice>
    <mc:Fallback xmlns="">
      <p:transition spd="slow" advTm="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lgn="l" defTabSz="457200" rtl="0">
              <a:spcBef>
                <a:spcPct val="0"/>
              </a:spcBef>
            </a:pPr>
            <a:r>
              <a:rPr lang="en-US" sz="3600" dirty="0">
                <a:solidFill>
                  <a:schemeClr val="tx1"/>
                </a:solidFill>
                <a:latin typeface="+mn-lt"/>
              </a:rPr>
              <a:t>PIDs </a:t>
            </a:r>
            <a:r>
              <a:rPr lang="en-US" sz="3600" dirty="0" smtClean="0">
                <a:solidFill>
                  <a:schemeClr val="tx1"/>
                </a:solidFill>
                <a:latin typeface="+mn-lt"/>
              </a:rPr>
              <a:t>Used in Project</a:t>
            </a:r>
            <a:r>
              <a:rPr lang="en-US" dirty="0"/>
              <a:t/>
            </a:r>
            <a:br>
              <a:rPr lang="en-US" dirty="0"/>
            </a:b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61513121"/>
              </p:ext>
            </p:extLst>
          </p:nvPr>
        </p:nvGraphicFramePr>
        <p:xfrm>
          <a:off x="2589213" y="2133600"/>
          <a:ext cx="8915400" cy="4114800"/>
        </p:xfrm>
        <a:graphic>
          <a:graphicData uri="http://schemas.openxmlformats.org/drawingml/2006/table">
            <a:tbl>
              <a:tblPr firstRow="1" bandRow="1">
                <a:tableStyleId>{5C22544A-7EE6-4342-B048-85BDC9FD1C3A}</a:tableStyleId>
              </a:tblPr>
              <a:tblGrid>
                <a:gridCol w="4457700"/>
                <a:gridCol w="4457700"/>
              </a:tblGrid>
              <a:tr h="370840">
                <a:tc>
                  <a:txBody>
                    <a:bodyPr/>
                    <a:lstStyle/>
                    <a:p>
                      <a:pPr marL="0" marR="0">
                        <a:lnSpc>
                          <a:spcPct val="150000"/>
                        </a:lnSpc>
                        <a:spcBef>
                          <a:spcPts val="0"/>
                        </a:spcBef>
                        <a:spcAft>
                          <a:spcPts val="0"/>
                        </a:spcAft>
                      </a:pPr>
                      <a:r>
                        <a:rPr lang="en-US" sz="2000">
                          <a:effectLst/>
                          <a:latin typeface="Times New Roman" charset="0"/>
                          <a:ea typeface="宋体" charset="-122"/>
                        </a:rPr>
                        <a:t>OBD-II PIDs</a:t>
                      </a:r>
                    </a:p>
                  </a:txBody>
                  <a:tcPr marL="68580" marR="68580" marT="0" marB="0"/>
                </a:tc>
                <a:tc>
                  <a:txBody>
                    <a:bodyPr/>
                    <a:lstStyle/>
                    <a:p>
                      <a:pPr marL="0" marR="0">
                        <a:lnSpc>
                          <a:spcPct val="150000"/>
                        </a:lnSpc>
                        <a:spcBef>
                          <a:spcPts val="0"/>
                        </a:spcBef>
                        <a:spcAft>
                          <a:spcPts val="0"/>
                        </a:spcAft>
                      </a:pPr>
                      <a:r>
                        <a:rPr lang="en-US" sz="2000">
                          <a:effectLst/>
                          <a:latin typeface="Times New Roman" charset="0"/>
                          <a:ea typeface="宋体" charset="-122"/>
                        </a:rPr>
                        <a:t>Description</a:t>
                      </a:r>
                    </a:p>
                  </a:txBody>
                  <a:tcPr marL="68580" marR="68580" marT="0" marB="0"/>
                </a:tc>
              </a:tr>
              <a:tr h="370840">
                <a:tc>
                  <a:txBody>
                    <a:bodyPr/>
                    <a:lstStyle/>
                    <a:p>
                      <a:pPr marL="0" marR="0">
                        <a:lnSpc>
                          <a:spcPct val="150000"/>
                        </a:lnSpc>
                        <a:spcBef>
                          <a:spcPts val="0"/>
                        </a:spcBef>
                        <a:spcAft>
                          <a:spcPts val="0"/>
                        </a:spcAft>
                      </a:pPr>
                      <a:r>
                        <a:rPr lang="en-US" sz="2000" dirty="0">
                          <a:effectLst/>
                          <a:latin typeface="Times New Roman" charset="0"/>
                          <a:ea typeface="宋体" charset="-122"/>
                        </a:rPr>
                        <a:t>0100</a:t>
                      </a:r>
                    </a:p>
                  </a:txBody>
                  <a:tcPr marL="68580" marR="68580" marT="0" marB="0"/>
                </a:tc>
                <a:tc>
                  <a:txBody>
                    <a:bodyPr/>
                    <a:lstStyle/>
                    <a:p>
                      <a:pPr marL="0" marR="0">
                        <a:lnSpc>
                          <a:spcPct val="150000"/>
                        </a:lnSpc>
                        <a:spcBef>
                          <a:spcPts val="0"/>
                        </a:spcBef>
                        <a:spcAft>
                          <a:spcPts val="0"/>
                        </a:spcAft>
                      </a:pPr>
                      <a:r>
                        <a:rPr lang="en-US" sz="2000" dirty="0">
                          <a:effectLst/>
                          <a:latin typeface="Times New Roman" charset="0"/>
                          <a:ea typeface="宋体" charset="-122"/>
                        </a:rPr>
                        <a:t>Get supported PIDs [01-20]</a:t>
                      </a:r>
                    </a:p>
                  </a:txBody>
                  <a:tcPr marL="68580" marR="68580" marT="0" marB="0"/>
                </a:tc>
              </a:tr>
              <a:tr h="370840">
                <a:tc>
                  <a:txBody>
                    <a:bodyPr/>
                    <a:lstStyle/>
                    <a:p>
                      <a:pPr marL="0" marR="0">
                        <a:lnSpc>
                          <a:spcPct val="150000"/>
                        </a:lnSpc>
                        <a:spcBef>
                          <a:spcPts val="0"/>
                        </a:spcBef>
                        <a:spcAft>
                          <a:spcPts val="0"/>
                        </a:spcAft>
                      </a:pPr>
                      <a:r>
                        <a:rPr lang="en-US" sz="2000" dirty="0">
                          <a:effectLst/>
                          <a:latin typeface="Times New Roman" charset="0"/>
                          <a:ea typeface="宋体" charset="-122"/>
                        </a:rPr>
                        <a:t>0120</a:t>
                      </a:r>
                    </a:p>
                  </a:txBody>
                  <a:tcPr marL="68580" marR="68580" marT="0" marB="0"/>
                </a:tc>
                <a:tc>
                  <a:txBody>
                    <a:bodyPr/>
                    <a:lstStyle/>
                    <a:p>
                      <a:pPr marL="0" marR="0">
                        <a:lnSpc>
                          <a:spcPct val="150000"/>
                        </a:lnSpc>
                        <a:spcBef>
                          <a:spcPts val="0"/>
                        </a:spcBef>
                        <a:spcAft>
                          <a:spcPts val="0"/>
                        </a:spcAft>
                      </a:pPr>
                      <a:r>
                        <a:rPr lang="en-US" sz="2000">
                          <a:effectLst/>
                          <a:latin typeface="Times New Roman" charset="0"/>
                          <a:ea typeface="宋体" charset="-122"/>
                        </a:rPr>
                        <a:t>Get supported PIDs [21-40]</a:t>
                      </a:r>
                    </a:p>
                  </a:txBody>
                  <a:tcPr marL="68580" marR="68580" marT="0" marB="0"/>
                </a:tc>
              </a:tr>
              <a:tr h="370840">
                <a:tc>
                  <a:txBody>
                    <a:bodyPr/>
                    <a:lstStyle/>
                    <a:p>
                      <a:pPr marL="0" marR="0">
                        <a:lnSpc>
                          <a:spcPct val="150000"/>
                        </a:lnSpc>
                        <a:spcBef>
                          <a:spcPts val="0"/>
                        </a:spcBef>
                        <a:spcAft>
                          <a:spcPts val="0"/>
                        </a:spcAft>
                      </a:pPr>
                      <a:r>
                        <a:rPr lang="en-US" sz="2000" dirty="0">
                          <a:effectLst/>
                          <a:latin typeface="Times New Roman" charset="0"/>
                          <a:ea typeface="宋体" charset="-122"/>
                        </a:rPr>
                        <a:t>0140</a:t>
                      </a:r>
                    </a:p>
                  </a:txBody>
                  <a:tcPr marL="68580" marR="68580" marT="0" marB="0"/>
                </a:tc>
                <a:tc>
                  <a:txBody>
                    <a:bodyPr/>
                    <a:lstStyle/>
                    <a:p>
                      <a:pPr marL="0" marR="0">
                        <a:lnSpc>
                          <a:spcPct val="150000"/>
                        </a:lnSpc>
                        <a:spcBef>
                          <a:spcPts val="0"/>
                        </a:spcBef>
                        <a:spcAft>
                          <a:spcPts val="0"/>
                        </a:spcAft>
                      </a:pPr>
                      <a:r>
                        <a:rPr lang="en-US" sz="2000">
                          <a:effectLst/>
                          <a:latin typeface="Times New Roman" charset="0"/>
                          <a:ea typeface="宋体" charset="-122"/>
                        </a:rPr>
                        <a:t>Get supported PIDs [41-60]</a:t>
                      </a:r>
                    </a:p>
                  </a:txBody>
                  <a:tcPr marL="68580" marR="68580" marT="0" marB="0"/>
                </a:tc>
              </a:tr>
              <a:tr h="370840">
                <a:tc>
                  <a:txBody>
                    <a:bodyPr/>
                    <a:lstStyle/>
                    <a:p>
                      <a:pPr marL="0" marR="0">
                        <a:lnSpc>
                          <a:spcPct val="150000"/>
                        </a:lnSpc>
                        <a:spcBef>
                          <a:spcPts val="0"/>
                        </a:spcBef>
                        <a:spcAft>
                          <a:spcPts val="0"/>
                        </a:spcAft>
                      </a:pPr>
                      <a:r>
                        <a:rPr lang="en-US" sz="2000" dirty="0">
                          <a:effectLst/>
                          <a:latin typeface="Times New Roman" charset="0"/>
                          <a:ea typeface="宋体" charset="-122"/>
                        </a:rPr>
                        <a:t>0105</a:t>
                      </a:r>
                    </a:p>
                  </a:txBody>
                  <a:tcPr marL="68580" marR="68580" marT="0" marB="0"/>
                </a:tc>
                <a:tc>
                  <a:txBody>
                    <a:bodyPr/>
                    <a:lstStyle/>
                    <a:p>
                      <a:pPr marL="0" marR="0">
                        <a:lnSpc>
                          <a:spcPct val="150000"/>
                        </a:lnSpc>
                        <a:spcBef>
                          <a:spcPts val="0"/>
                        </a:spcBef>
                        <a:spcAft>
                          <a:spcPts val="0"/>
                        </a:spcAft>
                      </a:pPr>
                      <a:r>
                        <a:rPr lang="en-US" sz="2000">
                          <a:effectLst/>
                          <a:latin typeface="Times New Roman" charset="0"/>
                          <a:ea typeface="宋体" charset="-122"/>
                        </a:rPr>
                        <a:t>Get engine coolant temperature</a:t>
                      </a:r>
                    </a:p>
                  </a:txBody>
                  <a:tcPr marL="68580" marR="68580" marT="0" marB="0"/>
                </a:tc>
              </a:tr>
              <a:tr h="370840">
                <a:tc>
                  <a:txBody>
                    <a:bodyPr/>
                    <a:lstStyle/>
                    <a:p>
                      <a:pPr marL="0" marR="0">
                        <a:lnSpc>
                          <a:spcPct val="150000"/>
                        </a:lnSpc>
                        <a:spcBef>
                          <a:spcPts val="0"/>
                        </a:spcBef>
                        <a:spcAft>
                          <a:spcPts val="0"/>
                        </a:spcAft>
                      </a:pPr>
                      <a:r>
                        <a:rPr lang="en-US" sz="2000" dirty="0">
                          <a:effectLst/>
                          <a:latin typeface="Times New Roman" charset="0"/>
                          <a:ea typeface="宋体" charset="-122"/>
                        </a:rPr>
                        <a:t>010C</a:t>
                      </a:r>
                    </a:p>
                  </a:txBody>
                  <a:tcPr marL="68580" marR="68580" marT="0" marB="0"/>
                </a:tc>
                <a:tc>
                  <a:txBody>
                    <a:bodyPr/>
                    <a:lstStyle/>
                    <a:p>
                      <a:pPr marL="0" marR="0">
                        <a:lnSpc>
                          <a:spcPct val="150000"/>
                        </a:lnSpc>
                        <a:spcBef>
                          <a:spcPts val="0"/>
                        </a:spcBef>
                        <a:spcAft>
                          <a:spcPts val="0"/>
                        </a:spcAft>
                      </a:pPr>
                      <a:r>
                        <a:rPr lang="en-US" sz="2000">
                          <a:effectLst/>
                          <a:latin typeface="Times New Roman" charset="0"/>
                          <a:ea typeface="宋体" charset="-122"/>
                        </a:rPr>
                        <a:t>Get engine RPM</a:t>
                      </a:r>
                    </a:p>
                  </a:txBody>
                  <a:tcPr marL="68580" marR="68580" marT="0" marB="0"/>
                </a:tc>
              </a:tr>
              <a:tr h="370840">
                <a:tc>
                  <a:txBody>
                    <a:bodyPr/>
                    <a:lstStyle/>
                    <a:p>
                      <a:pPr marL="0" marR="0">
                        <a:lnSpc>
                          <a:spcPct val="150000"/>
                        </a:lnSpc>
                        <a:spcBef>
                          <a:spcPts val="0"/>
                        </a:spcBef>
                        <a:spcAft>
                          <a:spcPts val="0"/>
                        </a:spcAft>
                      </a:pPr>
                      <a:r>
                        <a:rPr lang="en-US" sz="2000" dirty="0">
                          <a:effectLst/>
                          <a:latin typeface="Times New Roman" charset="0"/>
                          <a:ea typeface="宋体" charset="-122"/>
                        </a:rPr>
                        <a:t>010D</a:t>
                      </a:r>
                    </a:p>
                  </a:txBody>
                  <a:tcPr marL="68580" marR="68580" marT="0" marB="0"/>
                </a:tc>
                <a:tc>
                  <a:txBody>
                    <a:bodyPr/>
                    <a:lstStyle/>
                    <a:p>
                      <a:pPr marL="0" marR="0">
                        <a:lnSpc>
                          <a:spcPct val="150000"/>
                        </a:lnSpc>
                        <a:spcBef>
                          <a:spcPts val="0"/>
                        </a:spcBef>
                        <a:spcAft>
                          <a:spcPts val="0"/>
                        </a:spcAft>
                      </a:pPr>
                      <a:r>
                        <a:rPr lang="en-US" sz="2000" dirty="0">
                          <a:effectLst/>
                          <a:latin typeface="Times New Roman" charset="0"/>
                          <a:ea typeface="宋体" charset="-122"/>
                        </a:rPr>
                        <a:t>Get vehicle speed</a:t>
                      </a:r>
                    </a:p>
                  </a:txBody>
                  <a:tcPr marL="68580" marR="68580" marT="0" marB="0"/>
                </a:tc>
              </a:tr>
              <a:tr h="370840">
                <a:tc>
                  <a:txBody>
                    <a:bodyPr/>
                    <a:lstStyle/>
                    <a:p>
                      <a:pPr marL="0" marR="0">
                        <a:lnSpc>
                          <a:spcPct val="150000"/>
                        </a:lnSpc>
                        <a:spcBef>
                          <a:spcPts val="0"/>
                        </a:spcBef>
                        <a:spcAft>
                          <a:spcPts val="0"/>
                        </a:spcAft>
                      </a:pPr>
                      <a:r>
                        <a:rPr lang="en-US" sz="2000" dirty="0">
                          <a:effectLst/>
                          <a:latin typeface="Times New Roman" charset="0"/>
                          <a:ea typeface="宋体" charset="-122"/>
                        </a:rPr>
                        <a:t>0110</a:t>
                      </a:r>
                    </a:p>
                  </a:txBody>
                  <a:tcPr marL="68580" marR="68580" marT="0" marB="0"/>
                </a:tc>
                <a:tc>
                  <a:txBody>
                    <a:bodyPr/>
                    <a:lstStyle/>
                    <a:p>
                      <a:pPr marL="0" marR="0">
                        <a:lnSpc>
                          <a:spcPct val="150000"/>
                        </a:lnSpc>
                        <a:spcBef>
                          <a:spcPts val="0"/>
                        </a:spcBef>
                        <a:spcAft>
                          <a:spcPts val="0"/>
                        </a:spcAft>
                      </a:pPr>
                      <a:r>
                        <a:rPr lang="en-US" sz="2000" dirty="0">
                          <a:effectLst/>
                          <a:latin typeface="Times New Roman" charset="0"/>
                          <a:ea typeface="宋体" charset="-122"/>
                        </a:rPr>
                        <a:t>Get MAF air flow rate</a:t>
                      </a:r>
                    </a:p>
                  </a:txBody>
                  <a:tcPr marL="68580" marR="68580" marT="0" marB="0"/>
                </a:tc>
              </a:tr>
              <a:tr h="370840">
                <a:tc>
                  <a:txBody>
                    <a:bodyPr/>
                    <a:lstStyle/>
                    <a:p>
                      <a:pPr marL="0" marR="0">
                        <a:lnSpc>
                          <a:spcPct val="150000"/>
                        </a:lnSpc>
                        <a:spcBef>
                          <a:spcPts val="0"/>
                        </a:spcBef>
                        <a:spcAft>
                          <a:spcPts val="0"/>
                        </a:spcAft>
                      </a:pPr>
                      <a:r>
                        <a:rPr lang="en-US" sz="2000" dirty="0">
                          <a:effectLst/>
                          <a:latin typeface="Times New Roman" charset="0"/>
                          <a:ea typeface="宋体" charset="-122"/>
                        </a:rPr>
                        <a:t>0142</a:t>
                      </a:r>
                    </a:p>
                  </a:txBody>
                  <a:tcPr marL="68580" marR="68580" marT="0" marB="0"/>
                </a:tc>
                <a:tc>
                  <a:txBody>
                    <a:bodyPr/>
                    <a:lstStyle/>
                    <a:p>
                      <a:pPr marL="0" marR="0">
                        <a:lnSpc>
                          <a:spcPct val="150000"/>
                        </a:lnSpc>
                        <a:spcBef>
                          <a:spcPts val="0"/>
                        </a:spcBef>
                        <a:spcAft>
                          <a:spcPts val="0"/>
                        </a:spcAft>
                      </a:pPr>
                      <a:r>
                        <a:rPr lang="en-US" sz="2000" dirty="0">
                          <a:effectLst/>
                          <a:latin typeface="Times New Roman" charset="0"/>
                          <a:ea typeface="宋体" charset="-122"/>
                        </a:rPr>
                        <a:t>Get control module voltage</a:t>
                      </a:r>
                    </a:p>
                  </a:txBody>
                  <a:tcPr marL="68580" marR="68580" marT="0" marB="0"/>
                </a:tc>
              </a:tr>
            </a:tbl>
          </a:graphicData>
        </a:graphic>
      </p:graphicFrame>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
        <p:nvSpPr>
          <p:cNvPr id="5" name="TextBox 4"/>
          <p:cNvSpPr txBox="1"/>
          <p:nvPr/>
        </p:nvSpPr>
        <p:spPr>
          <a:xfrm>
            <a:off x="4156275" y="6299200"/>
            <a:ext cx="2085499" cy="369332"/>
          </a:xfrm>
          <a:prstGeom prst="rect">
            <a:avLst/>
          </a:prstGeom>
          <a:noFill/>
        </p:spPr>
        <p:txBody>
          <a:bodyPr wrap="square" rtlCol="0">
            <a:spAutoFit/>
          </a:bodyPr>
          <a:lstStyle/>
          <a:p>
            <a:r>
              <a:rPr lang="en-US" dirty="0" smtClean="0"/>
              <a:t>© Wikipedia </a:t>
            </a:r>
            <a:endParaRPr lang="en-US" dirty="0"/>
          </a:p>
        </p:txBody>
      </p:sp>
    </p:spTree>
    <p:extLst>
      <p:ext uri="{BB962C8B-B14F-4D97-AF65-F5344CB8AC3E}">
        <p14:creationId xmlns:p14="http://schemas.microsoft.com/office/powerpoint/2010/main" val="1129139053"/>
      </p:ext>
    </p:extLst>
  </p:cSld>
  <p:clrMapOvr>
    <a:masterClrMapping/>
  </p:clrMapOvr>
  <mc:AlternateContent xmlns:mc="http://schemas.openxmlformats.org/markup-compatibility/2006" xmlns:p14="http://schemas.microsoft.com/office/powerpoint/2010/main">
    <mc:Choice Requires="p14">
      <p:transition spd="slow" p14:dur="2000" advTm="399"/>
    </mc:Choice>
    <mc:Fallback xmlns="">
      <p:transition spd="slow" advTm="3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Diagnostic Trouble Code (DTCs)</a:t>
            </a:r>
            <a:br>
              <a:rPr lang="en-US" dirty="0"/>
            </a:br>
            <a:endParaRPr lang="en-US" dirty="0"/>
          </a:p>
        </p:txBody>
      </p:sp>
      <p:sp>
        <p:nvSpPr>
          <p:cNvPr id="3" name="Content Placeholder 2"/>
          <p:cNvSpPr>
            <a:spLocks noGrp="1"/>
          </p:cNvSpPr>
          <p:nvPr>
            <p:ph idx="1"/>
          </p:nvPr>
        </p:nvSpPr>
        <p:spPr>
          <a:xfrm>
            <a:off x="2199225" y="1517374"/>
            <a:ext cx="8915400" cy="3777622"/>
          </a:xfrm>
        </p:spPr>
        <p:txBody>
          <a:bodyPr>
            <a:normAutofit/>
          </a:bodyPr>
          <a:lstStyle/>
          <a:p>
            <a:pPr lvl="1"/>
            <a:r>
              <a:rPr lang="en-US" sz="2400" dirty="0" smtClean="0"/>
              <a:t>Consist </a:t>
            </a:r>
            <a:r>
              <a:rPr lang="en-US" sz="2400" dirty="0"/>
              <a:t>of five characters</a:t>
            </a:r>
          </a:p>
          <a:p>
            <a:pPr lvl="1"/>
            <a:r>
              <a:rPr lang="en-US" sz="2400" dirty="0"/>
              <a:t>Each letter’s meaning</a:t>
            </a:r>
          </a:p>
          <a:p>
            <a:pPr lvl="1"/>
            <a:r>
              <a:rPr lang="en-US" sz="2400" dirty="0" smtClean="0"/>
              <a:t>DTCs in this project</a:t>
            </a:r>
            <a:endParaRPr lang="en-US" sz="2400" dirty="0"/>
          </a:p>
        </p:txBody>
      </p:sp>
      <p:graphicFrame>
        <p:nvGraphicFramePr>
          <p:cNvPr id="4" name="Table 3"/>
          <p:cNvGraphicFramePr>
            <a:graphicFrameLocks noGrp="1"/>
          </p:cNvGraphicFramePr>
          <p:nvPr>
            <p:extLst>
              <p:ext uri="{D42A27DB-BD31-4B8C-83A1-F6EECF244321}">
                <p14:modId xmlns:p14="http://schemas.microsoft.com/office/powerpoint/2010/main" val="1183989304"/>
              </p:ext>
            </p:extLst>
          </p:nvPr>
        </p:nvGraphicFramePr>
        <p:xfrm>
          <a:off x="2453777" y="3098800"/>
          <a:ext cx="8128000" cy="3200400"/>
        </p:xfrm>
        <a:graphic>
          <a:graphicData uri="http://schemas.openxmlformats.org/drawingml/2006/table">
            <a:tbl>
              <a:tblPr firstRow="1" bandRow="1">
                <a:tableStyleId>{5C22544A-7EE6-4342-B048-85BDC9FD1C3A}</a:tableStyleId>
              </a:tblPr>
              <a:tblGrid>
                <a:gridCol w="4064000"/>
                <a:gridCol w="4064000"/>
              </a:tblGrid>
              <a:tr h="370840">
                <a:tc>
                  <a:txBody>
                    <a:bodyPr/>
                    <a:lstStyle/>
                    <a:p>
                      <a:pPr marL="0" marR="0" algn="ctr">
                        <a:lnSpc>
                          <a:spcPct val="150000"/>
                        </a:lnSpc>
                        <a:spcBef>
                          <a:spcPts val="0"/>
                        </a:spcBef>
                        <a:spcAft>
                          <a:spcPts val="0"/>
                        </a:spcAft>
                      </a:pPr>
                      <a:r>
                        <a:rPr lang="en-US" sz="2000">
                          <a:effectLst/>
                          <a:latin typeface="Times New Roman" charset="0"/>
                          <a:ea typeface="宋体" charset="-122"/>
                        </a:rPr>
                        <a:t>Letter</a:t>
                      </a:r>
                    </a:p>
                  </a:txBody>
                  <a:tcPr marL="68580" marR="68580" marT="0" marB="0"/>
                </a:tc>
                <a:tc>
                  <a:txBody>
                    <a:bodyPr/>
                    <a:lstStyle/>
                    <a:p>
                      <a:pPr marL="0" marR="0" algn="ctr">
                        <a:lnSpc>
                          <a:spcPct val="150000"/>
                        </a:lnSpc>
                        <a:spcBef>
                          <a:spcPts val="0"/>
                        </a:spcBef>
                        <a:spcAft>
                          <a:spcPts val="0"/>
                        </a:spcAft>
                      </a:pPr>
                      <a:r>
                        <a:rPr lang="en-US" sz="2000" dirty="0">
                          <a:effectLst/>
                          <a:latin typeface="Times New Roman" charset="0"/>
                          <a:ea typeface="宋体" charset="-122"/>
                        </a:rPr>
                        <a:t>System</a:t>
                      </a:r>
                    </a:p>
                  </a:txBody>
                  <a:tcPr marL="68580" marR="68580" marT="0" marB="0"/>
                </a:tc>
              </a:tr>
              <a:tr h="370840">
                <a:tc>
                  <a:txBody>
                    <a:bodyPr/>
                    <a:lstStyle/>
                    <a:p>
                      <a:pPr marL="0" marR="0" algn="ctr">
                        <a:lnSpc>
                          <a:spcPct val="150000"/>
                        </a:lnSpc>
                        <a:spcBef>
                          <a:spcPts val="0"/>
                        </a:spcBef>
                        <a:spcAft>
                          <a:spcPts val="0"/>
                        </a:spcAft>
                      </a:pPr>
                      <a:r>
                        <a:rPr lang="en-US" sz="2000">
                          <a:effectLst/>
                          <a:latin typeface="Times New Roman" charset="0"/>
                          <a:ea typeface="宋体" charset="-122"/>
                        </a:rPr>
                        <a:t>P</a:t>
                      </a:r>
                    </a:p>
                  </a:txBody>
                  <a:tcPr marL="68580" marR="68580" marT="0" marB="0"/>
                </a:tc>
                <a:tc>
                  <a:txBody>
                    <a:bodyPr/>
                    <a:lstStyle/>
                    <a:p>
                      <a:pPr marL="0" marR="0" algn="ctr">
                        <a:lnSpc>
                          <a:spcPct val="150000"/>
                        </a:lnSpc>
                        <a:spcBef>
                          <a:spcPts val="0"/>
                        </a:spcBef>
                        <a:spcAft>
                          <a:spcPts val="0"/>
                        </a:spcAft>
                      </a:pPr>
                      <a:r>
                        <a:rPr lang="en-US" sz="2000" dirty="0">
                          <a:effectLst/>
                          <a:latin typeface="Times New Roman" charset="0"/>
                          <a:ea typeface="宋体" charset="-122"/>
                        </a:rPr>
                        <a:t>Powertrain (Includes engine, transmission, drive shafts, </a:t>
                      </a:r>
                      <a:r>
                        <a:rPr lang="en-US" sz="2000" dirty="0" smtClean="0">
                          <a:effectLst/>
                          <a:latin typeface="Times New Roman" charset="0"/>
                          <a:ea typeface="宋体" charset="-122"/>
                        </a:rPr>
                        <a:t>differential </a:t>
                      </a:r>
                      <a:r>
                        <a:rPr lang="en-US" sz="2000" dirty="0">
                          <a:effectLst/>
                          <a:latin typeface="Times New Roman" charset="0"/>
                          <a:ea typeface="宋体" charset="-122"/>
                        </a:rPr>
                        <a:t>and the Final Drive</a:t>
                      </a:r>
                      <a:r>
                        <a:rPr lang="en-US" sz="2000" dirty="0">
                          <a:effectLst/>
                          <a:latin typeface="Times New Roman" charset="0"/>
                          <a:ea typeface="Times New Roman" charset="0"/>
                        </a:rPr>
                        <a:t>)</a:t>
                      </a:r>
                      <a:endParaRPr lang="en-US" sz="2000" dirty="0">
                        <a:effectLst/>
                        <a:latin typeface="Times New Roman" charset="0"/>
                        <a:ea typeface="宋体" charset="-122"/>
                      </a:endParaRPr>
                    </a:p>
                  </a:txBody>
                  <a:tcPr marL="68580" marR="68580" marT="0" marB="0"/>
                </a:tc>
              </a:tr>
              <a:tr h="370840">
                <a:tc>
                  <a:txBody>
                    <a:bodyPr/>
                    <a:lstStyle/>
                    <a:p>
                      <a:pPr marL="0" marR="0" algn="ctr">
                        <a:lnSpc>
                          <a:spcPct val="150000"/>
                        </a:lnSpc>
                        <a:spcBef>
                          <a:spcPts val="0"/>
                        </a:spcBef>
                        <a:spcAft>
                          <a:spcPts val="0"/>
                        </a:spcAft>
                      </a:pPr>
                      <a:r>
                        <a:rPr lang="en-US" sz="2000">
                          <a:effectLst/>
                          <a:latin typeface="Times New Roman" charset="0"/>
                          <a:ea typeface="宋体" charset="-122"/>
                        </a:rPr>
                        <a:t>U</a:t>
                      </a:r>
                    </a:p>
                  </a:txBody>
                  <a:tcPr marL="68580" marR="68580" marT="0" marB="0"/>
                </a:tc>
                <a:tc>
                  <a:txBody>
                    <a:bodyPr/>
                    <a:lstStyle/>
                    <a:p>
                      <a:pPr marL="0" marR="0" algn="ctr">
                        <a:lnSpc>
                          <a:spcPct val="150000"/>
                        </a:lnSpc>
                        <a:spcBef>
                          <a:spcPts val="0"/>
                        </a:spcBef>
                        <a:spcAft>
                          <a:spcPts val="0"/>
                        </a:spcAft>
                      </a:pPr>
                      <a:r>
                        <a:rPr lang="en-US" sz="2000" dirty="0">
                          <a:effectLst/>
                          <a:latin typeface="Times New Roman" charset="0"/>
                          <a:ea typeface="宋体" charset="-122"/>
                        </a:rPr>
                        <a:t>User Network (Wiring Bus or UART)</a:t>
                      </a:r>
                    </a:p>
                  </a:txBody>
                  <a:tcPr marL="68580" marR="68580" marT="0" marB="0"/>
                </a:tc>
              </a:tr>
              <a:tr h="370840">
                <a:tc>
                  <a:txBody>
                    <a:bodyPr/>
                    <a:lstStyle/>
                    <a:p>
                      <a:pPr marL="0" marR="0" algn="ctr">
                        <a:lnSpc>
                          <a:spcPct val="150000"/>
                        </a:lnSpc>
                        <a:spcBef>
                          <a:spcPts val="0"/>
                        </a:spcBef>
                        <a:spcAft>
                          <a:spcPts val="0"/>
                        </a:spcAft>
                      </a:pPr>
                      <a:r>
                        <a:rPr lang="en-US" sz="2000" dirty="0">
                          <a:effectLst/>
                          <a:latin typeface="Times New Roman" charset="0"/>
                          <a:ea typeface="宋体" charset="-122"/>
                        </a:rPr>
                        <a:t>B</a:t>
                      </a:r>
                    </a:p>
                  </a:txBody>
                  <a:tcPr marL="68580" marR="68580" marT="0" marB="0"/>
                </a:tc>
                <a:tc>
                  <a:txBody>
                    <a:bodyPr/>
                    <a:lstStyle/>
                    <a:p>
                      <a:pPr marL="0" marR="0" algn="ctr">
                        <a:lnSpc>
                          <a:spcPct val="150000"/>
                        </a:lnSpc>
                        <a:spcBef>
                          <a:spcPts val="0"/>
                        </a:spcBef>
                        <a:spcAft>
                          <a:spcPts val="0"/>
                        </a:spcAft>
                      </a:pPr>
                      <a:r>
                        <a:rPr lang="en-US" sz="2000">
                          <a:effectLst/>
                          <a:latin typeface="Times New Roman" charset="0"/>
                          <a:ea typeface="宋体" charset="-122"/>
                        </a:rPr>
                        <a:t>Body (Includes A/C and Air Bag)</a:t>
                      </a:r>
                    </a:p>
                  </a:txBody>
                  <a:tcPr marL="68580" marR="68580" marT="0" marB="0"/>
                </a:tc>
              </a:tr>
              <a:tr h="370840">
                <a:tc>
                  <a:txBody>
                    <a:bodyPr/>
                    <a:lstStyle/>
                    <a:p>
                      <a:pPr marL="0" marR="0" algn="ctr">
                        <a:lnSpc>
                          <a:spcPct val="150000"/>
                        </a:lnSpc>
                        <a:spcBef>
                          <a:spcPts val="0"/>
                        </a:spcBef>
                        <a:spcAft>
                          <a:spcPts val="0"/>
                        </a:spcAft>
                      </a:pPr>
                      <a:r>
                        <a:rPr lang="en-US" sz="2000" dirty="0">
                          <a:effectLst/>
                          <a:latin typeface="Times New Roman" charset="0"/>
                          <a:ea typeface="宋体" charset="-122"/>
                        </a:rPr>
                        <a:t>C</a:t>
                      </a:r>
                    </a:p>
                  </a:txBody>
                  <a:tcPr marL="68580" marR="68580" marT="0" marB="0"/>
                </a:tc>
                <a:tc>
                  <a:txBody>
                    <a:bodyPr/>
                    <a:lstStyle/>
                    <a:p>
                      <a:pPr marL="0" marR="0" algn="ctr">
                        <a:lnSpc>
                          <a:spcPct val="150000"/>
                        </a:lnSpc>
                        <a:spcBef>
                          <a:spcPts val="0"/>
                        </a:spcBef>
                        <a:spcAft>
                          <a:spcPts val="0"/>
                        </a:spcAft>
                      </a:pPr>
                      <a:r>
                        <a:rPr lang="en-US" sz="2000" dirty="0">
                          <a:effectLst/>
                          <a:latin typeface="Times New Roman" charset="0"/>
                          <a:ea typeface="宋体" charset="-122"/>
                        </a:rPr>
                        <a:t>Chassis (Includes ABS)</a:t>
                      </a:r>
                    </a:p>
                  </a:txBody>
                  <a:tcPr marL="68580" marR="68580" marT="0" marB="0"/>
                </a:tc>
              </a:tr>
            </a:tbl>
          </a:graphicData>
        </a:graphic>
      </p:graphicFrame>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
        <p:nvSpPr>
          <p:cNvPr id="6" name="TextBox 5"/>
          <p:cNvSpPr txBox="1"/>
          <p:nvPr/>
        </p:nvSpPr>
        <p:spPr>
          <a:xfrm>
            <a:off x="4432278" y="6336268"/>
            <a:ext cx="2085499" cy="369332"/>
          </a:xfrm>
          <a:prstGeom prst="rect">
            <a:avLst/>
          </a:prstGeom>
          <a:noFill/>
        </p:spPr>
        <p:txBody>
          <a:bodyPr wrap="square" rtlCol="0">
            <a:spAutoFit/>
          </a:bodyPr>
          <a:lstStyle/>
          <a:p>
            <a:r>
              <a:rPr lang="en-US" dirty="0" smtClean="0"/>
              <a:t>© Wikipedia </a:t>
            </a:r>
            <a:endParaRPr lang="en-US" dirty="0"/>
          </a:p>
        </p:txBody>
      </p:sp>
    </p:spTree>
    <p:extLst>
      <p:ext uri="{BB962C8B-B14F-4D97-AF65-F5344CB8AC3E}">
        <p14:creationId xmlns:p14="http://schemas.microsoft.com/office/powerpoint/2010/main" val="1801863028"/>
      </p:ext>
    </p:extLst>
  </p:cSld>
  <p:clrMapOvr>
    <a:masterClrMapping/>
  </p:clrMapOvr>
  <mc:AlternateContent xmlns:mc="http://schemas.openxmlformats.org/markup-compatibility/2006" xmlns:p14="http://schemas.microsoft.com/office/powerpoint/2010/main">
    <mc:Choice Requires="p14">
      <p:transition spd="slow" p14:dur="2000" advTm="93"/>
    </mc:Choice>
    <mc:Fallback xmlns="">
      <p:transition spd="slow" advTm="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1451</TotalTime>
  <Words>2857</Words>
  <Application>Microsoft Macintosh PowerPoint</Application>
  <PresentationFormat>Widescreen</PresentationFormat>
  <Paragraphs>263</Paragraphs>
  <Slides>32</Slides>
  <Notes>20</Notes>
  <HiddenSlides>0</HiddenSlides>
  <MMClips>15</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Calibri</vt:lpstr>
      <vt:lpstr>Century Gothic</vt:lpstr>
      <vt:lpstr>DengXian</vt:lpstr>
      <vt:lpstr>Helvetica</vt:lpstr>
      <vt:lpstr>Times New Roman</vt:lpstr>
      <vt:lpstr>Wingdings 3</vt:lpstr>
      <vt:lpstr>宋体</vt:lpstr>
      <vt:lpstr>幼圆</vt:lpstr>
      <vt:lpstr>Arial</vt:lpstr>
      <vt:lpstr>Wisp</vt:lpstr>
      <vt:lpstr>Riding Mechanic: An iOS App for Vehicle Monitoring and Analysis</vt:lpstr>
      <vt:lpstr>Introduction</vt:lpstr>
      <vt:lpstr>On-Board Diagnostic Systems (OBD)</vt:lpstr>
      <vt:lpstr>OBD-II Scanner</vt:lpstr>
      <vt:lpstr>OBD-II Wi-Fi Scanner</vt:lpstr>
      <vt:lpstr>Process of Reading data</vt:lpstr>
      <vt:lpstr>Onboard Diagnostic Parameter IDs</vt:lpstr>
      <vt:lpstr>PIDs Used in Project </vt:lpstr>
      <vt:lpstr>Diagnostic Trouble Code (DTCs) </vt:lpstr>
      <vt:lpstr>AT Command Set</vt:lpstr>
      <vt:lpstr>Requirement Analysis</vt:lpstr>
      <vt:lpstr>A Simple Example</vt:lpstr>
      <vt:lpstr>System Architecture</vt:lpstr>
      <vt:lpstr>Key Scenarios</vt:lpstr>
      <vt:lpstr>Application Overview</vt:lpstr>
      <vt:lpstr>PowerPoint Presentation</vt:lpstr>
      <vt:lpstr>Key Issues and Solutions </vt:lpstr>
      <vt:lpstr>Frequency of Sending Different OBD-II PIDs </vt:lpstr>
      <vt:lpstr>Key Values</vt:lpstr>
      <vt:lpstr>Detailed System Design</vt:lpstr>
      <vt:lpstr>PowerPoint Presentation</vt:lpstr>
      <vt:lpstr>Use Case Diagram</vt:lpstr>
      <vt:lpstr>Class Diagram</vt:lpstr>
      <vt:lpstr>Sequence Diagram</vt:lpstr>
      <vt:lpstr>GUI Design</vt:lpstr>
      <vt:lpstr>Testing</vt:lpstr>
      <vt:lpstr>Example</vt:lpstr>
      <vt:lpstr>PowerPoint Presentation</vt:lpstr>
      <vt:lpstr>PowerPoint Presentation</vt:lpstr>
      <vt:lpstr>Comparison</vt:lpstr>
      <vt:lpstr>Conclusion</vt:lpstr>
      <vt:lpstr>Demo</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Riding Mechanic: An iOS App for Vehicle Monitoring and Analysis</dc:title>
  <dc:creator>Dezheng Wang</dc:creator>
  <cp:lastModifiedBy>Dezheng Wang</cp:lastModifiedBy>
  <cp:revision>189</cp:revision>
  <dcterms:created xsi:type="dcterms:W3CDTF">2017-05-10T19:46:59Z</dcterms:created>
  <dcterms:modified xsi:type="dcterms:W3CDTF">2017-05-17T04:30:23Z</dcterms:modified>
</cp:coreProperties>
</file>

<file path=docProps/thumbnail.jpeg>
</file>